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43891200" cy="32918400"/>
  <p:notesSz cx="8086725" cy="14581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C7D3E"/>
    <a:srgbClr val="C78E55"/>
    <a:srgbClr val="996633"/>
    <a:srgbClr val="C06000"/>
    <a:srgbClr val="4C0019"/>
    <a:srgbClr val="CC9900"/>
    <a:srgbClr val="C40000"/>
    <a:srgbClr val="A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378" autoAdjust="0"/>
    <p:restoredTop sz="99873" autoAdjust="0"/>
  </p:normalViewPr>
  <p:slideViewPr>
    <p:cSldViewPr>
      <p:cViewPr>
        <p:scale>
          <a:sx n="50" d="100"/>
          <a:sy n="50" d="100"/>
        </p:scale>
        <p:origin x="2556" y="516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124" y="-78"/>
      </p:cViewPr>
      <p:guideLst>
        <p:guide orient="horz" pos="4592"/>
        <p:guide pos="25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03613" cy="728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579938" y="0"/>
            <a:ext cx="3505200" cy="728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D7E88-7066-4368-B5B4-093F91D1F0C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093788"/>
            <a:ext cx="7289800" cy="5467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8038" y="6926263"/>
            <a:ext cx="6470650" cy="6561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49350"/>
            <a:ext cx="3503613" cy="728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79938" y="13849350"/>
            <a:ext cx="3505200" cy="728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862D-00A3-4E81-A579-7A2BD977C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8FD4-8023-4D6D-B3B9-C0E0651C8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93E4-DE2F-49D6-9465-677759B7B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25" y="1317625"/>
            <a:ext cx="9874250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1317625"/>
            <a:ext cx="29475112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12B6-B282-49FC-A663-884C15FB3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4CBA-1F73-4360-BBB7-6E24C4B04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A165-CE7C-4DAA-90BF-E54DAF904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7680325"/>
            <a:ext cx="19673887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AAABF-616D-4EAD-A4EE-5D92FF4F7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48D2-B987-43D2-9581-8214FCD17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3686-7A55-4EF1-A1D8-4D3CF571D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48088-3A4C-403D-A34E-39C4D8EB4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34C9-8B99-4D4F-AE20-60F106641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0C4B-9DD6-4B0B-9096-FE2B6647C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7625"/>
            <a:ext cx="395017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194" tIns="188098" rIns="376194" bIns="1880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0325"/>
            <a:ext cx="39501762" cy="217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194" tIns="188098" rIns="376194" bIns="188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194" tIns="188098" rIns="376194" bIns="188098" numCol="1" anchor="t" anchorCtr="0" compatLnSpc="1">
            <a:prstTxWarp prst="textNoShape">
              <a:avLst/>
            </a:prstTxWarp>
          </a:bodyPr>
          <a:lstStyle>
            <a:lvl1pPr defTabSz="3762375">
              <a:defRPr sz="58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194" tIns="188098" rIns="376194" bIns="188098" numCol="1" anchor="t" anchorCtr="0" compatLnSpc="1">
            <a:prstTxWarp prst="textNoShape">
              <a:avLst/>
            </a:prstTxWarp>
          </a:bodyPr>
          <a:lstStyle>
            <a:lvl1pPr algn="ctr" defTabSz="3762375">
              <a:defRPr sz="58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194" tIns="188098" rIns="376194" bIns="188098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800" smtClean="0">
                <a:latin typeface="Arial" pitchFamily="34" charset="0"/>
              </a:defRPr>
            </a:lvl1pPr>
          </a:lstStyle>
          <a:p>
            <a:pPr>
              <a:defRPr/>
            </a:pPr>
            <a:fld id="{E601B2B6-0517-4CC8-ADD3-1622DA621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9pPr>
    </p:titleStyle>
    <p:bodyStyle>
      <a:lvl1pPr marL="1412875" indent="-1412875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100">
          <a:solidFill>
            <a:schemeClr val="tx1"/>
          </a:solidFill>
          <a:latin typeface="+mn-lt"/>
          <a:ea typeface="+mn-ea"/>
          <a:cs typeface="+mn-cs"/>
        </a:defRPr>
      </a:lvl1pPr>
      <a:lvl2pPr marL="3055938" indent="-117475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800">
          <a:solidFill>
            <a:schemeClr val="tx1"/>
          </a:solidFill>
          <a:latin typeface="+mn-lt"/>
        </a:defRPr>
      </a:lvl3pPr>
      <a:lvl4pPr marL="6583363" indent="-94138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4550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1750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78950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6150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3350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5.emf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7" Type="http://schemas.openxmlformats.org/officeDocument/2006/relationships/image" Target="../media/image10.jpeg"/><Relationship Id="rId12" Type="http://schemas.openxmlformats.org/officeDocument/2006/relationships/image" Target="../media/image2.e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.emf"/><Relationship Id="rId20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17.png"/><Relationship Id="rId5" Type="http://schemas.openxmlformats.org/officeDocument/2006/relationships/image" Target="../media/image8.jpeg"/><Relationship Id="rId15" Type="http://schemas.openxmlformats.org/officeDocument/2006/relationships/oleObject" Target="../embeddings/oleObject4.bin"/><Relationship Id="rId23" Type="http://schemas.openxmlformats.org/officeDocument/2006/relationships/image" Target="../media/image16.png"/><Relationship Id="rId10" Type="http://schemas.openxmlformats.org/officeDocument/2006/relationships/image" Target="../media/image1.emf"/><Relationship Id="rId19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.emf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C7D3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8"/>
          <p:cNvSpPr>
            <a:spLocks noChangeArrowheads="1"/>
          </p:cNvSpPr>
          <p:nvPr/>
        </p:nvSpPr>
        <p:spPr bwMode="auto">
          <a:xfrm>
            <a:off x="9692640" y="6672943"/>
            <a:ext cx="23225760" cy="1028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5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7069" y="6629400"/>
            <a:ext cx="9147636" cy="8241889"/>
            <a:chOff x="197069" y="7108372"/>
            <a:chExt cx="9147636" cy="8241889"/>
          </a:xfrm>
        </p:grpSpPr>
        <p:sp>
          <p:nvSpPr>
            <p:cNvPr id="111" name="Rectangle 7"/>
            <p:cNvSpPr>
              <a:spLocks noChangeArrowheads="1"/>
            </p:cNvSpPr>
            <p:nvPr/>
          </p:nvSpPr>
          <p:spPr bwMode="auto">
            <a:xfrm>
              <a:off x="200705" y="7108372"/>
              <a:ext cx="9144000" cy="1028700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  <a:effectLst/>
          </p:spPr>
          <p:txBody>
            <a:bodyPr wrap="none" lIns="137160" tIns="68580" rIns="137160" bIns="68580" anchor="ctr"/>
            <a:lstStyle/>
            <a:p>
              <a:pPr algn="ctr" defTabSz="4703763"/>
              <a:r>
                <a:rPr lang="en-US" sz="5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INTRODUCTION</a:t>
              </a:r>
              <a:endParaRPr lang="en-US" sz="5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 Box 11"/>
            <p:cNvSpPr txBox="1">
              <a:spLocks noChangeArrowheads="1"/>
            </p:cNvSpPr>
            <p:nvPr/>
          </p:nvSpPr>
          <p:spPr bwMode="auto">
            <a:xfrm>
              <a:off x="197069" y="8286789"/>
              <a:ext cx="9144000" cy="70634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00"/>
              </a:solidFill>
            </a:ln>
            <a:effectLst/>
            <a:extLst/>
          </p:spPr>
          <p:txBody>
            <a:bodyPr lIns="137160" tIns="68580" rIns="137160" bIns="68580">
              <a:spAutoFit/>
            </a:bodyPr>
            <a:lstStyle>
              <a:lvl1pPr defTabSz="4703763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Primary open angle glaucoma (POAG) is a leading cause of blindness worldwide, affecting over 2 million individuals aged 45 and over within the US.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Clinically, elevated intraocular pressure (IOP) is a key risk factor for the development and progression of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POAG. </a:t>
              </a:r>
            </a:p>
            <a:p>
              <a:pPr algn="just" eaLnBrk="1" hangingPunct="1">
                <a:spcBef>
                  <a:spcPts val="0"/>
                </a:spcBef>
              </a:pPr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Harmful elevation of IOP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in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patients with POAG results from an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increase in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aqueous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humor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(AH) outflow resistance, largely localized to the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trabecular meshwork (TM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). Whereas the pathogenic mechanisms underlying elevated IOP remain poorly understood, endogenous levels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active transforming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growth factor (TGF)-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β2 are elevated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by 60-70% in the AH of POAG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patients.</a:t>
              </a:r>
              <a:r>
                <a:rPr lang="en-US" sz="2000" baseline="30000" dirty="0" smtClean="0">
                  <a:latin typeface="Times New Roman" pitchFamily="18" charset="0"/>
                  <a:cs typeface="Times New Roman" pitchFamily="18" charset="0"/>
                </a:rPr>
                <a:t>1-3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Experimentally,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ex vivo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perfusion of TGF-β2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significantly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enhances outflow resistance through cultured human anterior segments.</a:t>
              </a:r>
              <a:r>
                <a:rPr lang="en-US" sz="2000" baseline="300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TGF-β2 may increase AH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outflow resistance through enhanced synthesis and secretion of extracellular matrix (ECM)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proteins, as well as ECM-modulating enzymes.</a:t>
              </a:r>
              <a:r>
                <a:rPr lang="en-US" sz="2000" baseline="30000" dirty="0" smtClean="0">
                  <a:latin typeface="Times New Roman" pitchFamily="18" charset="0"/>
                  <a:cs typeface="Times New Roman" pitchFamily="18" charset="0"/>
                </a:rPr>
                <a:t>4,5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Alternatively, we have recently shown that TGF-</a:t>
              </a:r>
              <a:r>
                <a:rPr lang="el-GR" sz="2000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 mediated increases in AH outflow resistance may involve Rho-dependent re-organization of the actin cytoskeleton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within human trabecular meshwork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cells.</a:t>
              </a:r>
              <a:r>
                <a:rPr lang="en-US" sz="2000" baseline="30000" dirty="0" smtClean="0">
                  <a:latin typeface="Times New Roman" pitchFamily="18" charset="0"/>
                  <a:cs typeface="Times New Roman" pitchFamily="18" charset="0"/>
                </a:rPr>
                <a:t>6 </a:t>
              </a:r>
            </a:p>
            <a:p>
              <a:pPr algn="just" eaLnBrk="1" hangingPunct="1">
                <a:spcBef>
                  <a:spcPts val="6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spcBef>
                  <a:spcPts val="6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The mechanisms governing TGF-</a:t>
              </a:r>
              <a:r>
                <a:rPr lang="el-GR" sz="2000" dirty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expression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within the anterior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segment of the eye remains unclear. In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the healthy anterior chamber, TGF-β2 is expressed in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limbal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epithelial cells, the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ciliary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body, and the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conjunctival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stroma.</a:t>
              </a:r>
              <a:r>
                <a:rPr lang="en-US" sz="2000" baseline="30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In this study, we examined the mechanisms underlying endogenous synthesis and secretion of TGF-</a:t>
              </a:r>
              <a:r>
                <a:rPr lang="el-GR" sz="2000" b="1" i="1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2 by human TM cells.</a:t>
              </a:r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7069" y="27508553"/>
            <a:ext cx="9144000" cy="5181247"/>
            <a:chOff x="197069" y="26909486"/>
            <a:chExt cx="9144000" cy="5181247"/>
          </a:xfrm>
        </p:grpSpPr>
        <p:sp>
          <p:nvSpPr>
            <p:cNvPr id="120" name="Rectangle 18"/>
            <p:cNvSpPr>
              <a:spLocks noChangeArrowheads="1"/>
            </p:cNvSpPr>
            <p:nvPr/>
          </p:nvSpPr>
          <p:spPr bwMode="auto">
            <a:xfrm>
              <a:off x="197069" y="26909486"/>
              <a:ext cx="9144000" cy="10287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lIns="137160" tIns="68580" rIns="137160" bIns="68580" anchor="ctr"/>
            <a:lstStyle/>
            <a:p>
              <a:pPr algn="ctr" defTabSz="4703763"/>
              <a:r>
                <a:rPr lang="en-US" sz="5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REFERENCES</a:t>
              </a:r>
              <a:endParaRPr lang="en-US" sz="5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 Box 26"/>
            <p:cNvSpPr txBox="1">
              <a:spLocks noChangeArrowheads="1"/>
            </p:cNvSpPr>
            <p:nvPr/>
          </p:nvSpPr>
          <p:spPr bwMode="auto">
            <a:xfrm>
              <a:off x="197531" y="28028082"/>
              <a:ext cx="9143537" cy="40626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00"/>
              </a:solidFill>
            </a:ln>
            <a:effectLst/>
            <a:extLst/>
          </p:spPr>
          <p:txBody>
            <a:bodyPr wrap="square" lIns="137160" tIns="68580" rIns="137160" bIns="68580">
              <a:spAutoFit/>
            </a:bodyPr>
            <a:lstStyle>
              <a:lvl1pPr defTabSz="4703763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indent="-342900" algn="just" eaLnBrk="1" hangingPunct="1">
                <a:spcBef>
                  <a:spcPts val="0"/>
                </a:spcBef>
                <a:buFont typeface="+mj-lt"/>
                <a:buAutoNum type="arabicPeriod"/>
              </a:pPr>
              <a:r>
                <a:rPr lang="en-US" sz="1700" dirty="0" err="1" smtClean="0">
                  <a:latin typeface="Times New Roman" pitchFamily="18" charset="0"/>
                  <a:cs typeface="Times New Roman" pitchFamily="18" charset="0"/>
                </a:rPr>
                <a:t>Inatani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M. </a:t>
              </a:r>
              <a:r>
                <a:rPr lang="pt-BR" sz="1700" dirty="0">
                  <a:latin typeface="Times New Roman" pitchFamily="18" charset="0"/>
                  <a:cs typeface="Times New Roman" pitchFamily="18" charset="0"/>
                </a:rPr>
                <a:t>Tanihara H, Katsuta H, Honjo M, Kido N</a:t>
              </a:r>
              <a:r>
                <a:rPr lang="pt-BR" sz="1700" dirty="0" smtClean="0">
                  <a:latin typeface="Times New Roman" pitchFamily="18" charset="0"/>
                  <a:cs typeface="Times New Roman" pitchFamily="18" charset="0"/>
                </a:rPr>
                <a:t>, Honda Y</a:t>
              </a:r>
              <a:r>
                <a:rPr lang="en-US" sz="17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(2001)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Graefe's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Arch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Clin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Exp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Ophthalmol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239: 109-113</a:t>
              </a:r>
            </a:p>
            <a:p>
              <a:pPr marL="342900" indent="-342900" algn="just" eaLnBrk="1" hangingPunct="1">
                <a:spcBef>
                  <a:spcPts val="0"/>
                </a:spcBef>
                <a:buFont typeface="+mj-lt"/>
                <a:buAutoNum type="arabicPeriod"/>
              </a:pP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Min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SH, Lee TI, Chung YS, Kim HK. (2006)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Korean J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Ophthalmol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20: 162-165</a:t>
              </a:r>
            </a:p>
            <a:p>
              <a:pPr marL="342900" indent="-342900" algn="just" eaLnBrk="1" hangingPunct="1">
                <a:spcBef>
                  <a:spcPts val="0"/>
                </a:spcBef>
                <a:buFont typeface="+mj-lt"/>
                <a:buAutoNum type="arabicPeriod"/>
              </a:pPr>
              <a:r>
                <a:rPr lang="en-US" sz="1700" dirty="0" err="1" smtClean="0">
                  <a:latin typeface="Times New Roman" pitchFamily="18" charset="0"/>
                  <a:cs typeface="Times New Roman" pitchFamily="18" charset="0"/>
                </a:rPr>
                <a:t>Picht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G, </a:t>
              </a:r>
              <a:r>
                <a:rPr lang="en-US" sz="1700" dirty="0" err="1">
                  <a:latin typeface="Times New Roman" pitchFamily="18" charset="0"/>
                  <a:cs typeface="Times New Roman" pitchFamily="18" charset="0"/>
                </a:rPr>
                <a:t>Welge-Luessen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 U, </a:t>
              </a:r>
              <a:r>
                <a:rPr lang="en-US" sz="1700" dirty="0" err="1">
                  <a:latin typeface="Times New Roman" pitchFamily="18" charset="0"/>
                  <a:cs typeface="Times New Roman" pitchFamily="18" charset="0"/>
                </a:rPr>
                <a:t>Grehn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 F, </a:t>
              </a:r>
              <a:r>
                <a:rPr lang="en-US" sz="1700" dirty="0" err="1">
                  <a:latin typeface="Times New Roman" pitchFamily="18" charset="0"/>
                  <a:cs typeface="Times New Roman" pitchFamily="18" charset="0"/>
                </a:rPr>
                <a:t>Lutjen-Drecoll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 E. (2001)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Graefe's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Arch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Clin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Exp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Ophthalmol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239: 199-207</a:t>
              </a:r>
            </a:p>
            <a:p>
              <a:pPr marL="342900" indent="-342900" algn="just" eaLnBrk="1" hangingPunct="1">
                <a:spcBef>
                  <a:spcPts val="0"/>
                </a:spcBef>
                <a:buFont typeface="+mj-lt"/>
                <a:buAutoNum type="arabicPeriod"/>
              </a:pPr>
              <a:r>
                <a:rPr lang="en-US" sz="1700" dirty="0" err="1" smtClean="0">
                  <a:latin typeface="Times New Roman" pitchFamily="18" charset="0"/>
                  <a:cs typeface="Times New Roman" pitchFamily="18" charset="0"/>
                </a:rPr>
                <a:t>Fleenor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 DL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Shepard AR, </a:t>
              </a:r>
              <a:r>
                <a:rPr lang="en-US" sz="1700" dirty="0" err="1">
                  <a:latin typeface="Times New Roman" pitchFamily="18" charset="0"/>
                  <a:cs typeface="Times New Roman" pitchFamily="18" charset="0"/>
                </a:rPr>
                <a:t>Hellberg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 PE, Jacobson N, Pang IH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, Clark AF</a:t>
              </a:r>
              <a:r>
                <a:rPr lang="en-US" sz="17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(2006) </a:t>
              </a:r>
              <a:r>
                <a:rPr lang="en-US" sz="1700" i="1" dirty="0" smtClean="0">
                  <a:latin typeface="Times New Roman" pitchFamily="18" charset="0"/>
                  <a:cs typeface="Times New Roman" pitchFamily="18" charset="0"/>
                </a:rPr>
                <a:t>Invest </a:t>
              </a:r>
              <a:r>
                <a:rPr lang="en-US" sz="1700" i="1" dirty="0" err="1" smtClean="0">
                  <a:latin typeface="Times New Roman" pitchFamily="18" charset="0"/>
                  <a:cs typeface="Times New Roman" pitchFamily="18" charset="0"/>
                </a:rPr>
                <a:t>Ophthalmol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i="1" dirty="0" smtClean="0">
                  <a:latin typeface="Times New Roman" pitchFamily="18" charset="0"/>
                  <a:cs typeface="Times New Roman" pitchFamily="18" charset="0"/>
                </a:rPr>
                <a:t>Vis </a:t>
              </a:r>
              <a:r>
                <a:rPr lang="en-US" sz="1700" i="1" dirty="0" err="1" smtClean="0">
                  <a:latin typeface="Times New Roman" pitchFamily="18" charset="0"/>
                  <a:cs typeface="Times New Roman" pitchFamily="18" charset="0"/>
                </a:rPr>
                <a:t>Sci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47: 226-234</a:t>
              </a:r>
            </a:p>
            <a:p>
              <a:pPr marL="342900" indent="-342900" algn="just" eaLnBrk="1" hangingPunct="1">
                <a:spcBef>
                  <a:spcPts val="0"/>
                </a:spcBef>
                <a:buFont typeface="+mj-lt"/>
                <a:buAutoNum type="arabicPeriod"/>
              </a:pPr>
              <a:r>
                <a:rPr lang="en-US" sz="1700" dirty="0" err="1" smtClean="0">
                  <a:latin typeface="Times New Roman" pitchFamily="18" charset="0"/>
                  <a:cs typeface="Times New Roman" pitchFamily="18" charset="0"/>
                </a:rPr>
                <a:t>Fuchshofer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R. </a:t>
              </a:r>
              <a:r>
                <a:rPr lang="de-DE" sz="1700" dirty="0">
                  <a:latin typeface="Times New Roman" pitchFamily="18" charset="0"/>
                  <a:cs typeface="Times New Roman" pitchFamily="18" charset="0"/>
                </a:rPr>
                <a:t>Yu AH, Welge-Lussen U, Tamm ER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 (2007)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Invest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Ophthalmol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Vis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Sci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48: 715-726</a:t>
              </a:r>
            </a:p>
            <a:p>
              <a:pPr marL="342900" indent="-342900" algn="just" eaLnBrk="1" hangingPunct="1">
                <a:spcBef>
                  <a:spcPts val="0"/>
                </a:spcBef>
                <a:buFont typeface="+mj-lt"/>
                <a:buAutoNum type="arabicPeriod"/>
              </a:pP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Von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Zee CL, Langert KA, and Stubbs EB Jr.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(2012)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Invest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Ophthalmol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Vis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Sci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53: 5279-5286</a:t>
              </a:r>
            </a:p>
            <a:p>
              <a:pPr marL="342900" indent="-342900" algn="just" eaLnBrk="1" hangingPunct="1">
                <a:spcBef>
                  <a:spcPts val="0"/>
                </a:spcBef>
                <a:buFont typeface="+mj-lt"/>
                <a:buAutoNum type="arabicPeriod"/>
              </a:pP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Pasquale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LR, </a:t>
              </a:r>
              <a:r>
                <a:rPr lang="es-ES" sz="1700" dirty="0" err="1">
                  <a:latin typeface="Times New Roman" pitchFamily="18" charset="0"/>
                  <a:cs typeface="Times New Roman" pitchFamily="18" charset="0"/>
                </a:rPr>
                <a:t>Dorman-Pease</a:t>
              </a:r>
              <a:r>
                <a:rPr lang="es-ES" sz="1700" dirty="0">
                  <a:latin typeface="Times New Roman" pitchFamily="18" charset="0"/>
                  <a:cs typeface="Times New Roman" pitchFamily="18" charset="0"/>
                </a:rPr>
                <a:t> ME, </a:t>
              </a:r>
              <a:r>
                <a:rPr lang="es-ES" sz="1700" dirty="0" err="1">
                  <a:latin typeface="Times New Roman" pitchFamily="18" charset="0"/>
                  <a:cs typeface="Times New Roman" pitchFamily="18" charset="0"/>
                </a:rPr>
                <a:t>Lutty</a:t>
              </a:r>
              <a:r>
                <a:rPr lang="es-ES" sz="1700" dirty="0">
                  <a:latin typeface="Times New Roman" pitchFamily="18" charset="0"/>
                  <a:cs typeface="Times New Roman" pitchFamily="18" charset="0"/>
                </a:rPr>
                <a:t> GA, </a:t>
              </a:r>
              <a:r>
                <a:rPr lang="es-ES" sz="1700" dirty="0" err="1">
                  <a:latin typeface="Times New Roman" pitchFamily="18" charset="0"/>
                  <a:cs typeface="Times New Roman" pitchFamily="18" charset="0"/>
                </a:rPr>
                <a:t>Quigley</a:t>
              </a:r>
              <a:r>
                <a:rPr lang="es-ES" sz="1700" dirty="0">
                  <a:latin typeface="Times New Roman" pitchFamily="18" charset="0"/>
                  <a:cs typeface="Times New Roman" pitchFamily="18" charset="0"/>
                </a:rPr>
                <a:t> HA, </a:t>
              </a:r>
              <a:r>
                <a:rPr lang="es-ES" sz="1700" dirty="0" err="1">
                  <a:latin typeface="Times New Roman" pitchFamily="18" charset="0"/>
                  <a:cs typeface="Times New Roman" pitchFamily="18" charset="0"/>
                </a:rPr>
                <a:t>Jampel</a:t>
              </a:r>
              <a:r>
                <a:rPr lang="es-ES" sz="1700" dirty="0">
                  <a:latin typeface="Times New Roman" pitchFamily="18" charset="0"/>
                  <a:cs typeface="Times New Roman" pitchFamily="18" charset="0"/>
                </a:rPr>
                <a:t> HD.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(1993)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Invest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Ophthalmol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Vis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Sci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34:23-30</a:t>
              </a:r>
            </a:p>
            <a:p>
              <a:pPr marL="342900" indent="-342900" algn="just" eaLnBrk="1" hangingPunct="1">
                <a:spcBef>
                  <a:spcPts val="0"/>
                </a:spcBef>
                <a:buFont typeface="+mj-lt"/>
                <a:buAutoNum type="arabicPeriod"/>
              </a:pP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Von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Zee CL Richards MP, Bu P, Perlman JI, Stubbs EB Jr. (2009)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Invest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Ophthalmol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Vis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Sci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50, 2816-2823 </a:t>
              </a:r>
            </a:p>
            <a:p>
              <a:pPr marL="342900" indent="-342900" algn="just" eaLnBrk="1" hangingPunct="1">
                <a:spcBef>
                  <a:spcPts val="0"/>
                </a:spcBef>
                <a:buFont typeface="+mj-lt"/>
                <a:buAutoNum type="arabicPeriod"/>
              </a:pP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Stubbs EB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Jr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. and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Von 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Zee CL (2012) </a:t>
              </a:r>
              <a:r>
                <a:rPr lang="en-US" sz="1700" i="1" dirty="0" err="1" smtClean="0">
                  <a:latin typeface="Times New Roman" pitchFamily="18" charset="0"/>
                  <a:cs typeface="Times New Roman" pitchFamily="18" charset="0"/>
                </a:rPr>
                <a:t>Mol</a:t>
              </a:r>
              <a:r>
                <a:rPr lang="en-US" sz="17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i="1" dirty="0" err="1" smtClean="0">
                  <a:latin typeface="Times New Roman" pitchFamily="18" charset="0"/>
                  <a:cs typeface="Times New Roman" pitchFamily="18" charset="0"/>
                </a:rPr>
                <a:t>Neurobiol</a:t>
              </a:r>
              <a:r>
                <a:rPr lang="en-US" sz="17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46: 28-40</a:t>
              </a:r>
            </a:p>
            <a:p>
              <a:pPr marL="342900" indent="-342900" algn="just" eaLnBrk="1" hangingPunct="1">
                <a:spcBef>
                  <a:spcPts val="0"/>
                </a:spcBef>
                <a:buFont typeface="+mj-lt"/>
                <a:buAutoNum type="arabicPeriod"/>
              </a:pP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Von Zee CL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Stubbs EB Jr. (2011)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Invest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Ophthalmol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Vis </a:t>
              </a:r>
              <a:r>
                <a:rPr lang="en-US" sz="1700" i="1" dirty="0" err="1" smtClean="0">
                  <a:latin typeface="Times New Roman" pitchFamily="18" charset="0"/>
                  <a:cs typeface="Times New Roman" pitchFamily="18" charset="0"/>
                </a:rPr>
                <a:t>Sci</a:t>
              </a:r>
              <a:r>
                <a:rPr lang="en-US" sz="17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52: 1676-83</a:t>
              </a:r>
              <a:r>
                <a:rPr lang="en-US" sz="17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7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2" name="Picture 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42800" y="1143000"/>
            <a:ext cx="57070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34" descr="LM_SSOM_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8" y="1162050"/>
            <a:ext cx="8056562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157162" y="15073993"/>
            <a:ext cx="9158288" cy="12239825"/>
            <a:chOff x="157162" y="14507035"/>
            <a:chExt cx="9158288" cy="12239825"/>
          </a:xfrm>
        </p:grpSpPr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157162" y="14507035"/>
              <a:ext cx="9144000" cy="1028700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  <a:effectLst/>
          </p:spPr>
          <p:txBody>
            <a:bodyPr wrap="none" lIns="137160" tIns="68580" rIns="137160" bIns="68580" anchor="ctr"/>
            <a:lstStyle/>
            <a:p>
              <a:pPr algn="ctr" defTabSz="4703763"/>
              <a:r>
                <a:rPr lang="en-US" sz="5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METHODS</a:t>
              </a:r>
              <a:endParaRPr lang="en-US" sz="5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171450" y="15682620"/>
              <a:ext cx="9144000" cy="110642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square" lIns="179533" tIns="89766" rIns="179533" bIns="89766">
              <a:spAutoFit/>
            </a:bodyPr>
            <a:lstStyle/>
            <a:p>
              <a:pPr marL="3175" marR="0" lvl="0" indent="-3175" algn="just" defTabSz="1096963" eaLnBrk="0" fontAlgn="auto" latinLnBrk="0" hangingPunct="0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srgbClr val="990033"/>
                  </a:solidFill>
                  <a:latin typeface="Times New Roman"/>
                </a:rPr>
                <a:t>Cell Culture: </a:t>
              </a:r>
              <a:r>
                <a:rPr lang="en-US" sz="1800" kern="0" dirty="0" smtClean="0">
                  <a:latin typeface="Times New Roman"/>
                </a:rPr>
                <a:t>An SV40-transformed </a:t>
              </a:r>
              <a:r>
                <a:rPr lang="en-US" sz="1800" kern="0" dirty="0">
                  <a:latin typeface="Times New Roman"/>
                </a:rPr>
                <a:t>human TM cell </a:t>
              </a:r>
              <a:r>
                <a:rPr lang="en-US" sz="1800" kern="0" dirty="0" smtClean="0">
                  <a:latin typeface="Times New Roman"/>
                </a:rPr>
                <a:t>line was cultured as previously described.</a:t>
              </a:r>
              <a:r>
                <a:rPr lang="en-US" sz="1800" kern="0" baseline="30000" dirty="0" smtClean="0">
                  <a:latin typeface="Times New Roman"/>
                </a:rPr>
                <a:t>8</a:t>
              </a:r>
              <a:r>
                <a:rPr lang="en-US" sz="1800" kern="0" dirty="0" smtClean="0">
                  <a:latin typeface="Times New Roman"/>
                </a:rPr>
                <a:t> P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 charset="0"/>
                </a:rPr>
                <a:t>rimary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 charset="0"/>
                </a:rPr>
                <a:t> human TM cells were harvested and purified from discarded human corneoscleral rims as we have previously described.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 charset="0"/>
                </a:rPr>
                <a:t>6</a:t>
              </a:r>
              <a:r>
                <a:rPr lang="en-US" sz="1800" kern="0" dirty="0" smtClean="0">
                  <a:latin typeface="Times New Roman"/>
                </a:rPr>
                <a:t>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 charset="0"/>
                </a:rPr>
                <a:t>Human TM c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ell cultures were maintained at 37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 pitchFamily="18" charset="0"/>
                </a:rPr>
                <a:t>º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C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Lucida Sans Unicode" pitchFamily="34" charset="0"/>
                </a:rPr>
                <a:t>in an atmosphere of 5% CO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Lucida Sans Unicode" pitchFamily="34" charset="0"/>
                </a:rPr>
                <a:t>2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Lucida Sans Unicode" pitchFamily="34" charset="0"/>
                </a:rPr>
                <a:t>/95% air. </a:t>
              </a:r>
            </a:p>
            <a:p>
              <a:pPr marL="3175" marR="0" lvl="0" indent="-3175" algn="just" defTabSz="1096963" eaLnBrk="0" fontAlgn="auto" latinLnBrk="0" hangingPunct="0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Treatment of Human TM Cells: </a:t>
              </a: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uman TM cells were treated as indicated x 24h-48h in the absence (0.1% ethanol or 0.1% DMSO) or presence 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sz="18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lovastatin (10 µM) or GGTI-298 (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10-20 µM)</a:t>
              </a:r>
              <a:r>
                <a:rPr lang="en-US" sz="18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 geranylgeranyl transferase-I </a:t>
              </a:r>
              <a:r>
                <a:rPr lang="en-US" sz="18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inhibitor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Lovastatin was chemically activated by alkaline hydrolysis prior to </a:t>
              </a:r>
              <a:r>
                <a:rPr lang="en-US" sz="18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use.</a:t>
              </a:r>
              <a:r>
                <a:rPr lang="en-US" sz="1800" kern="0" baseline="30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18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3175" indent="-3175" algn="just" defTabSz="1096963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rgbClr val="990033"/>
                  </a:solidFill>
                  <a:latin typeface="Times New Roman" pitchFamily="18" charset="0"/>
                  <a:cs typeface="Times New Roman" pitchFamily="18" charset="0"/>
                </a:rPr>
                <a:t>Real-Time RT-PCR: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Total RNA was extracted from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human TM cells using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TRIzol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reagent, and 5 µg was reverse-transcribed using Super Script III First Strand Synthesis system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(Life Technologies)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as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previously described.</a:t>
              </a:r>
              <a:r>
                <a:rPr lang="en-US" sz="1800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Human specific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TGF-</a:t>
              </a:r>
              <a:r>
                <a:rPr lang="el-GR" sz="1800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cDNA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sequences were amplified by real-time PCR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using the following primers: Sense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, 5’-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GCCCACTTTCTACAGACCCTACTTCAG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; Antisense, 5’-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GGACTTTATAGTTTTCTGAT-CACCACTGG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. GAPDH (Sense, 5'-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TCCCTCAAGATTGTCAGCAA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; Antisense,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5-AGATC-CACAACGGATACATT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) primers were used as a reference control.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each sample, the specificity of the real-time reaction product was determined by melting curve analysis. Reaction efficiencies were typically &gt;90%. The endogenous expression of GAPDH was unaltered by drug treatments; therefore, relative fold-changes in gene expression in each sample were normalized to GAPDH. </a:t>
              </a:r>
              <a:endPara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175" lvl="0" indent="-3175" algn="just" defTabSz="1096963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TGF-</a:t>
              </a:r>
              <a:r>
                <a:rPr lang="el-GR" sz="1800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1800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2 ELISA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Levels of 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biologically active TGF-</a:t>
              </a:r>
              <a:r>
                <a:rPr lang="el-GR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 present in 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cell culture supernatants were assessed using a commercially-available 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ELISA kit. Results were read at 450 nm with a 540 nm correction and expressed as </a:t>
              </a:r>
              <a:r>
                <a:rPr lang="en-US" sz="1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pg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of active TGF-</a:t>
              </a:r>
              <a:r>
                <a:rPr lang="el-GR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</a:p>
            <a:p>
              <a:pPr marL="3175" lvl="0" indent="-3175" algn="just" defTabSz="1096963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Western </a:t>
              </a:r>
              <a:r>
                <a:rPr lang="en-US" sz="1800" b="1" dirty="0" err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Immunoblotting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Proteins 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(20 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µg per lane) from lysates of cultured cells were resolved by polyacrylamide gel electrophoresis (4-20%) and transferred to nitrocellulose membranes. Membranes were blocked and incubated overnight at 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4°C 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 the presence of a 1:200-10,000 dilution of mouse or rabbit anti-pan-Rho, RhoA,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RhoB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or GAPDH primary antibody. Washed membranes were incubated for 1h at 23</a:t>
              </a:r>
              <a:r>
                <a:rPr lang="en-US" sz="18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 with a 1:2,500-10,000 dilution of 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horseradish peroxidase-conjugated 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goat anti-mouse or anti-rabbit secondary antibody. </a:t>
              </a:r>
              <a:r>
                <a:rPr lang="en-US" sz="1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Immunostained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proteins were visualized by ECL.</a:t>
              </a:r>
            </a:p>
            <a:p>
              <a:pPr marL="3175" lvl="0" indent="-3175" algn="just" defTabSz="1096963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Rho Activation Assay:</a:t>
              </a:r>
              <a:r>
                <a:rPr lang="en-US" sz="1800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The activation of Rho was assessed by ELISA using the commercially-available G-LISA™ activation assay 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kit. The 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results were 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read at </a:t>
              </a: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490 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nm.</a:t>
              </a:r>
            </a:p>
            <a:p>
              <a:pPr marL="3175" indent="-3175" algn="just" defTabSz="1096963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Filamentous Actin Staining:</a:t>
              </a:r>
              <a:r>
                <a:rPr lang="en-US" sz="1800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TM cells grown to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confluency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on chambered coverslips were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fixed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(buffered 4% paraformaldehyde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and filamentous actin was stained with AlexaFluor488-conjugated 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phalloidin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Stained cells were visualized by confocal microscopy.</a:t>
              </a:r>
            </a:p>
            <a:p>
              <a:pPr marL="3175" marR="0" lvl="0" indent="-3175" algn="just" defTabSz="1096963" eaLnBrk="0" fontAlgn="auto" latinLnBrk="0" hangingPunct="0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/>
                </a:rPr>
                <a:t>Statistical Analysis: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Results are expressed as mean ± SD. Parametric data were analyzed by Student’s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t-test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 or by one-way ANOVA followed by either a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Dunnett’s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 or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Bonferroni’s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 multiple comparison post-hoc analysis. In all cases,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p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 &lt; 0.05 was considered statistically significant.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283926" y="25210463"/>
            <a:ext cx="10376264" cy="4612537"/>
            <a:chOff x="33283926" y="25374595"/>
            <a:chExt cx="10376264" cy="4612537"/>
          </a:xfrm>
        </p:grpSpPr>
        <p:sp>
          <p:nvSpPr>
            <p:cNvPr id="375" name="Rectangle 10"/>
            <p:cNvSpPr>
              <a:spLocks noChangeArrowheads="1"/>
            </p:cNvSpPr>
            <p:nvPr/>
          </p:nvSpPr>
          <p:spPr bwMode="auto">
            <a:xfrm>
              <a:off x="33327470" y="25374595"/>
              <a:ext cx="10332720" cy="103327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lIns="137160" tIns="68580" rIns="137160" bIns="68580" anchor="ctr"/>
            <a:lstStyle/>
            <a:p>
              <a:pPr algn="ctr" defTabSz="4703763"/>
              <a:r>
                <a:rPr lang="en-US" sz="5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CONCLUSION</a:t>
              </a:r>
              <a:endParaRPr lang="en-US" sz="5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33283926" y="26512412"/>
              <a:ext cx="10332720" cy="347472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327470" y="26566212"/>
              <a:ext cx="10144630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spcAft>
                  <a:spcPts val="600"/>
                </a:spcAft>
                <a:buClr>
                  <a:srgbClr val="800000"/>
                </a:buClr>
                <a:buFont typeface="Wingdings" pitchFamily="2" charset="2"/>
                <a:buChar char="§"/>
              </a:pP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just">
                <a:spcAft>
                  <a:spcPts val="600"/>
                </a:spcAft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TM cells represent an endogenous source of biologically active TGF-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2 within the anterior segment </a:t>
              </a:r>
            </a:p>
            <a:p>
              <a:pPr marL="342900" indent="-342900" algn="just">
                <a:spcAft>
                  <a:spcPts val="1200"/>
                </a:spcAft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Synthesis and secretion of TGF-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2 is mediated, most likely, by activation of monomeric Rho GTPase signaling </a:t>
              </a:r>
            </a:p>
            <a:p>
              <a:pPr algn="ctr">
                <a:spcAft>
                  <a:spcPts val="0"/>
                </a:spcAft>
                <a:buClr>
                  <a:srgbClr val="800000"/>
                </a:buClr>
              </a:pP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Prenyltransferase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inhibitors may represent a novel therapeutic strategy for the management of glaucomatous patients with elevated IOP 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764486" y="12924748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Human TM cells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were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incubated for 24h in the absence (0.1% ethanol or 0.1 % DMSO) or presence of lovastatin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(10 µM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or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GGTI-298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(20 µM) as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indicated.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Relative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content of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TGF-</a:t>
            </a:r>
            <a:r>
              <a:rPr lang="el-GR" sz="2400" dirty="0" smtClean="0">
                <a:solidFill>
                  <a:srgbClr val="000000"/>
                </a:solidFill>
                <a:latin typeface="Times New Roman" pitchFamily="18" charset="0"/>
              </a:rPr>
              <a:t>β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2 mRNA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was quantified by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qRT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-PCR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 Data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shown are 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pooled GAPDH-normalized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fold changes from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three separate experiments (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left panel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or a single experiment (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right panel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performed in triplicate and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expressed as mean ±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SD. *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p &lt;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0.05 (unpaired Student’s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t-test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  <a:endParaRPr lang="en-US" sz="2400" dirty="0"/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33323324" y="6672943"/>
            <a:ext cx="10332720" cy="1028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PUTATIVE MECHANISM</a:t>
            </a:r>
            <a:endParaRPr lang="en-US" sz="5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9753600" y="21249144"/>
            <a:ext cx="1097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Human TM cells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were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treated for 24h as indicated in the absence (0.1% ethanol or 0.1% DMSO) or presence of lovastatin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(10 µM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or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GGTI-298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(20 µM),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indicated.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Content of active TGF-</a:t>
            </a:r>
            <a:r>
              <a:rPr lang="el-GR" sz="2400" dirty="0">
                <a:solidFill>
                  <a:srgbClr val="000000"/>
                </a:solidFill>
                <a:latin typeface="Times New Roman" pitchFamily="18" charset="0"/>
              </a:rPr>
              <a:t>β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2 present in culture medium was quantified by ELISA. Data shown are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from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 single experiment performed in triplicate and expressed as mean ±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SD. 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Left panel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; Statistical significance is indicated (one-way ANOVA with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Bonferroni’s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post-hoc analysis). Dotted line represents baseline TGF-</a:t>
            </a:r>
            <a:r>
              <a:rPr lang="el-GR" sz="2400" dirty="0" smtClean="0">
                <a:solidFill>
                  <a:srgbClr val="000000"/>
                </a:solidFill>
                <a:latin typeface="Times New Roman" pitchFamily="18" charset="0"/>
              </a:rPr>
              <a:t>β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2 content present in quiescent culture medium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. 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Right panel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; *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p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&lt;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0.05 (unpaired Student’s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t-test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  <a:endParaRPr lang="en-US" sz="2400" dirty="0"/>
          </a:p>
        </p:txBody>
      </p:sp>
      <p:sp>
        <p:nvSpPr>
          <p:cNvPr id="124" name="Rectangle 19"/>
          <p:cNvSpPr>
            <a:spLocks noChangeArrowheads="1"/>
          </p:cNvSpPr>
          <p:nvPr/>
        </p:nvSpPr>
        <p:spPr bwMode="auto">
          <a:xfrm>
            <a:off x="0" y="-1"/>
            <a:ext cx="43891200" cy="65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00" tIns="57750" rIns="115500" bIns="57750"/>
          <a:lstStyle/>
          <a:p>
            <a:pPr algn="ctr" defTabSz="3762375" eaLnBrk="0" hangingPunct="0"/>
            <a:r>
              <a:rPr lang="en-US" sz="8800" dirty="0" smtClean="0">
                <a:solidFill>
                  <a:srgbClr val="000000"/>
                </a:solidFill>
                <a:latin typeface="Times New Roman" pitchFamily="18" charset="0"/>
              </a:rPr>
              <a:t>Mechanisms Governing Constitutive TGF-</a:t>
            </a:r>
            <a:r>
              <a:rPr lang="el-GR" sz="8800" dirty="0" smtClean="0">
                <a:solidFill>
                  <a:srgbClr val="000000"/>
                </a:solidFill>
                <a:latin typeface="Times New Roman" pitchFamily="18" charset="0"/>
              </a:rPr>
              <a:t>β</a:t>
            </a:r>
            <a:r>
              <a:rPr lang="en-US" sz="8800" dirty="0" smtClean="0">
                <a:solidFill>
                  <a:srgbClr val="000000"/>
                </a:solidFill>
                <a:latin typeface="Times New Roman" pitchFamily="18" charset="0"/>
              </a:rPr>
              <a:t>2 Expression and</a:t>
            </a:r>
          </a:p>
          <a:p>
            <a:pPr algn="ctr" defTabSz="3762375" eaLnBrk="0" hangingPunct="0">
              <a:spcAft>
                <a:spcPts val="2400"/>
              </a:spcAft>
            </a:pPr>
            <a:r>
              <a:rPr lang="en-US" sz="8800" dirty="0" smtClean="0">
                <a:solidFill>
                  <a:srgbClr val="000000"/>
                </a:solidFill>
                <a:latin typeface="Times New Roman" pitchFamily="18" charset="0"/>
              </a:rPr>
              <a:t>Release in Human Trabecular Meshwork Cells</a:t>
            </a:r>
            <a:endParaRPr lang="en-US" sz="8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3762375" eaLnBrk="0" hangingPunct="0">
              <a:spcAft>
                <a:spcPts val="0"/>
              </a:spcAft>
            </a:pPr>
            <a:r>
              <a:rPr lang="en-US" sz="5800" dirty="0" smtClean="0">
                <a:solidFill>
                  <a:srgbClr val="000000"/>
                </a:solidFill>
                <a:latin typeface="Times New Roman" pitchFamily="18" charset="0"/>
              </a:rPr>
              <a:t>Andrea L. Blitzer</a:t>
            </a:r>
            <a:r>
              <a:rPr lang="en-US" sz="5800" baseline="30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5800" dirty="0" smtClean="0">
                <a:solidFill>
                  <a:srgbClr val="000000"/>
                </a:solidFill>
                <a:latin typeface="Times New Roman" pitchFamily="18" charset="0"/>
              </a:rPr>
              <a:t>, Cynthia </a:t>
            </a:r>
            <a:r>
              <a:rPr lang="en-US" sz="5800" dirty="0">
                <a:solidFill>
                  <a:srgbClr val="000000"/>
                </a:solidFill>
                <a:latin typeface="Times New Roman" pitchFamily="18" charset="0"/>
              </a:rPr>
              <a:t>L. </a:t>
            </a:r>
            <a:r>
              <a:rPr lang="en-US" sz="5800" dirty="0" smtClean="0">
                <a:solidFill>
                  <a:srgbClr val="000000"/>
                </a:solidFill>
                <a:latin typeface="Times New Roman" pitchFamily="18" charset="0"/>
              </a:rPr>
              <a:t>Pervan-Von Zee</a:t>
            </a:r>
            <a:r>
              <a:rPr lang="en-US" sz="58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58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5800" dirty="0">
                <a:solidFill>
                  <a:srgbClr val="000000"/>
                </a:solidFill>
                <a:latin typeface="Times New Roman" pitchFamily="18" charset="0"/>
              </a:rPr>
              <a:t>Jonathan D. </a:t>
            </a:r>
            <a:r>
              <a:rPr lang="en-US" sz="5800" dirty="0" smtClean="0">
                <a:solidFill>
                  <a:srgbClr val="000000"/>
                </a:solidFill>
                <a:latin typeface="Times New Roman" pitchFamily="18" charset="0"/>
              </a:rPr>
              <a:t>Lautz</a:t>
            </a:r>
            <a:r>
              <a:rPr lang="en-US" sz="5800" baseline="30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sz="58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pPr algn="ctr" defTabSz="3762375" eaLnBrk="0" hangingPunct="0">
              <a:spcAft>
                <a:spcPts val="0"/>
              </a:spcAft>
            </a:pPr>
            <a:r>
              <a:rPr lang="en-US" sz="5800" dirty="0" smtClean="0">
                <a:solidFill>
                  <a:srgbClr val="000000"/>
                </a:solidFill>
                <a:latin typeface="Times New Roman" pitchFamily="18" charset="0"/>
              </a:rPr>
              <a:t>Kelly </a:t>
            </a:r>
            <a:r>
              <a:rPr lang="en-US" sz="5800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5800" dirty="0" smtClean="0">
                <a:solidFill>
                  <a:srgbClr val="000000"/>
                </a:solidFill>
                <a:latin typeface="Times New Roman" pitchFamily="18" charset="0"/>
              </a:rPr>
              <a:t>Langert</a:t>
            </a:r>
            <a:r>
              <a:rPr lang="en-US" sz="58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5800" dirty="0" smtClean="0">
                <a:solidFill>
                  <a:srgbClr val="000000"/>
                </a:solidFill>
                <a:latin typeface="Times New Roman" pitchFamily="18" charset="0"/>
              </a:rPr>
              <a:t>, and Evan </a:t>
            </a:r>
            <a:r>
              <a:rPr lang="en-US" sz="5800" dirty="0">
                <a:solidFill>
                  <a:srgbClr val="000000"/>
                </a:solidFill>
                <a:latin typeface="Times New Roman" pitchFamily="18" charset="0"/>
              </a:rPr>
              <a:t>B. Stubbs, </a:t>
            </a:r>
            <a:r>
              <a:rPr lang="en-US" sz="5800" dirty="0" smtClean="0">
                <a:solidFill>
                  <a:srgbClr val="000000"/>
                </a:solidFill>
                <a:latin typeface="Times New Roman" pitchFamily="18" charset="0"/>
              </a:rPr>
              <a:t>Jr.</a:t>
            </a:r>
            <a:r>
              <a:rPr lang="en-US" sz="58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  <a:p>
            <a:pPr algn="ctr" defTabSz="3762375" eaLnBrk="0" hangingPunct="0"/>
            <a:r>
              <a:rPr lang="en-US" sz="5600" i="1" baseline="30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5600" i="1" dirty="0" smtClean="0">
                <a:solidFill>
                  <a:srgbClr val="000000"/>
                </a:solidFill>
                <a:latin typeface="Times New Roman" pitchFamily="18" charset="0"/>
              </a:rPr>
              <a:t>Stritch </a:t>
            </a:r>
            <a:r>
              <a:rPr lang="en-US" sz="5600" i="1" dirty="0">
                <a:solidFill>
                  <a:srgbClr val="000000"/>
                </a:solidFill>
                <a:latin typeface="Times New Roman" pitchFamily="18" charset="0"/>
              </a:rPr>
              <a:t>School of Medicine, </a:t>
            </a:r>
            <a:r>
              <a:rPr lang="en-US" sz="5600" i="1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5600" i="1" dirty="0" smtClean="0">
                <a:solidFill>
                  <a:srgbClr val="000000"/>
                </a:solidFill>
                <a:latin typeface="Times New Roman" pitchFamily="18" charset="0"/>
              </a:rPr>
              <a:t>Ophthalmology</a:t>
            </a:r>
            <a:r>
              <a:rPr lang="en-US" sz="56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5600" i="1" baseline="30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sz="5600" i="1" dirty="0" smtClean="0">
                <a:solidFill>
                  <a:srgbClr val="000000"/>
                </a:solidFill>
                <a:latin typeface="Times New Roman" pitchFamily="18" charset="0"/>
              </a:rPr>
              <a:t>Program </a:t>
            </a:r>
            <a:r>
              <a:rPr lang="en-US" sz="5600" i="1" dirty="0">
                <a:solidFill>
                  <a:srgbClr val="000000"/>
                </a:solidFill>
                <a:latin typeface="Times New Roman" pitchFamily="18" charset="0"/>
              </a:rPr>
              <a:t>of Neuroscience, </a:t>
            </a:r>
            <a:r>
              <a:rPr lang="en-US" sz="5600" i="1" dirty="0" smtClean="0">
                <a:solidFill>
                  <a:srgbClr val="000000"/>
                </a:solidFill>
                <a:latin typeface="Times New Roman" pitchFamily="18" charset="0"/>
              </a:rPr>
              <a:t>Loyola </a:t>
            </a:r>
            <a:r>
              <a:rPr lang="en-US" sz="5600" i="1" dirty="0">
                <a:solidFill>
                  <a:srgbClr val="000000"/>
                </a:solidFill>
                <a:latin typeface="Times New Roman" pitchFamily="18" charset="0"/>
              </a:rPr>
              <a:t>University Chicago, Maywood, IL</a:t>
            </a:r>
          </a:p>
          <a:p>
            <a:pPr algn="ctr" defTabSz="3762375" eaLnBrk="0" hangingPunct="0"/>
            <a:r>
              <a:rPr lang="en-US" sz="5600" i="1" dirty="0" smtClean="0">
                <a:solidFill>
                  <a:srgbClr val="000000"/>
                </a:solidFill>
                <a:latin typeface="Times New Roman" pitchFamily="18" charset="0"/>
              </a:rPr>
              <a:t>Research </a:t>
            </a:r>
            <a:r>
              <a:rPr lang="en-US" sz="5600" i="1" dirty="0">
                <a:solidFill>
                  <a:srgbClr val="000000"/>
                </a:solidFill>
                <a:latin typeface="Times New Roman" pitchFamily="18" charset="0"/>
              </a:rPr>
              <a:t>Service (151), Edward Hines, Jr. VA Hospital, Hines, </a:t>
            </a:r>
            <a:r>
              <a:rPr lang="en-US" sz="5600" i="1" dirty="0" smtClean="0">
                <a:solidFill>
                  <a:srgbClr val="000000"/>
                </a:solidFill>
                <a:latin typeface="Times New Roman" pitchFamily="18" charset="0"/>
              </a:rPr>
              <a:t>IL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293276" y="18516600"/>
            <a:ext cx="10376264" cy="6106012"/>
            <a:chOff x="11201400" y="29301718"/>
            <a:chExt cx="10376264" cy="10345386"/>
          </a:xfrm>
        </p:grpSpPr>
        <p:grpSp>
          <p:nvGrpSpPr>
            <p:cNvPr id="144" name="Group 143"/>
            <p:cNvGrpSpPr/>
            <p:nvPr/>
          </p:nvGrpSpPr>
          <p:grpSpPr>
            <a:xfrm>
              <a:off x="11201400" y="29301718"/>
              <a:ext cx="10376264" cy="10345386"/>
              <a:chOff x="22636162" y="28210855"/>
              <a:chExt cx="10376264" cy="10345386"/>
            </a:xfrm>
          </p:grpSpPr>
          <p:sp>
            <p:nvSpPr>
              <p:cNvPr id="146" name="Rectangle 10"/>
              <p:cNvSpPr>
                <a:spLocks noChangeArrowheads="1"/>
              </p:cNvSpPr>
              <p:nvPr/>
            </p:nvSpPr>
            <p:spPr bwMode="auto">
              <a:xfrm>
                <a:off x="22679706" y="28210855"/>
                <a:ext cx="10332720" cy="1750668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txBody>
              <a:bodyPr wrap="none" lIns="137160" tIns="68580" rIns="137160" bIns="68580" anchor="ctr"/>
              <a:lstStyle/>
              <a:p>
                <a:pPr algn="ctr" defTabSz="4703763"/>
                <a:r>
                  <a:rPr lang="en-US" sz="57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sz="57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22636162" y="30155297"/>
                <a:ext cx="10332720" cy="8400944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altLang="zh-CN" dirty="0">
                  <a:latin typeface="Times New Roman" pitchFamily="18" charset="0"/>
                  <a:ea typeface="SimSun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11290573" y="31293060"/>
              <a:ext cx="10089651" cy="8291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Human TM cells are shown for the first time to express and secrete active TGF-</a:t>
              </a:r>
              <a:r>
                <a:rPr lang="el-GR" sz="2400" b="1" i="1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marL="342900" indent="-342900" algn="just">
                <a:buClr>
                  <a:srgbClr val="800000"/>
                </a:buClr>
                <a:buFont typeface="Wingdings" pitchFamily="2" charset="2"/>
                <a:buChar char="§"/>
              </a:pPr>
              <a:endParaRPr lang="en-US" sz="24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just"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Geranylgeranylated small monomeric GTPases are most likely involved in constitutive expression and release of TGF-</a:t>
              </a:r>
              <a:r>
                <a:rPr lang="el-GR" sz="2400" b="1" i="1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marL="342900" indent="-342900" algn="just">
                <a:buClr>
                  <a:srgbClr val="800000"/>
                </a:buClr>
                <a:buFont typeface="Wingdings" pitchFamily="2" charset="2"/>
                <a:buChar char="§"/>
              </a:pP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just"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Lovastatin prevents Rho GTPase membrane localization, while eliciting a concomitant increase in cytosolic RhoA and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RhoB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protein accumulation</a:t>
              </a:r>
            </a:p>
            <a:p>
              <a:pPr marL="342900" indent="-342900" algn="just">
                <a:buClr>
                  <a:srgbClr val="800000"/>
                </a:buClr>
                <a:buFont typeface="Wingdings" pitchFamily="2" charset="2"/>
                <a:buChar char="§"/>
              </a:pP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just"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RhoA activation was significantly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attenuated by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lovastatin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treatment</a:t>
              </a:r>
            </a:p>
            <a:p>
              <a:pPr marL="342900" indent="-342900" algn="just">
                <a:buClr>
                  <a:srgbClr val="800000"/>
                </a:buClr>
                <a:buFont typeface="Wingdings" pitchFamily="2" charset="2"/>
                <a:buChar char="§"/>
              </a:pP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just"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Lovastatin disrupts filamentous actin organization in human TM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cells by limiting protein geranylgeranylation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267"/>
          <p:cNvSpPr>
            <a:spLocks noChangeArrowheads="1"/>
          </p:cNvSpPr>
          <p:nvPr/>
        </p:nvSpPr>
        <p:spPr bwMode="auto">
          <a:xfrm>
            <a:off x="152400" y="152400"/>
            <a:ext cx="438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41"/>
          <p:cNvGrpSpPr>
            <a:grpSpLocks noChangeAspect="1"/>
          </p:cNvGrpSpPr>
          <p:nvPr/>
        </p:nvGrpSpPr>
        <p:grpSpPr bwMode="auto">
          <a:xfrm>
            <a:off x="10957560" y="25544772"/>
            <a:ext cx="9509760" cy="5240028"/>
            <a:chOff x="2527" y="1455"/>
            <a:chExt cx="9046" cy="4985"/>
          </a:xfrm>
        </p:grpSpPr>
        <p:sp>
          <p:nvSpPr>
            <p:cNvPr id="8" name="AutoShape 266"/>
            <p:cNvSpPr>
              <a:spLocks noChangeAspect="1" noChangeArrowheads="1" noTextEdit="1"/>
            </p:cNvSpPr>
            <p:nvPr/>
          </p:nvSpPr>
          <p:spPr bwMode="auto">
            <a:xfrm>
              <a:off x="2527" y="1455"/>
              <a:ext cx="9046" cy="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649" name="Picture 265" descr="2a LDR Pan-Rho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8" t="30612" r="1740" b="14285"/>
            <a:stretch>
              <a:fillRect/>
            </a:stretch>
          </p:blipFill>
          <p:spPr bwMode="auto">
            <a:xfrm>
              <a:off x="2527" y="2109"/>
              <a:ext cx="7352" cy="7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48" name="Picture 264" descr="2a LDR Rho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t="25000" r="3847" b="8333"/>
            <a:stretch>
              <a:fillRect/>
            </a:stretch>
          </p:blipFill>
          <p:spPr bwMode="auto">
            <a:xfrm>
              <a:off x="2527" y="3881"/>
              <a:ext cx="7356" cy="7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47" name="Picture 263" descr="2a LDR GAPDH s sharpi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" y="4771"/>
              <a:ext cx="7350" cy="7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46" name="Picture 262" descr="2a LDR Rho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0" t="35135"/>
            <a:stretch>
              <a:fillRect/>
            </a:stretch>
          </p:blipFill>
          <p:spPr bwMode="auto">
            <a:xfrm>
              <a:off x="2527" y="2992"/>
              <a:ext cx="7356" cy="7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261"/>
            <p:cNvSpPr txBox="1">
              <a:spLocks noChangeArrowheads="1"/>
            </p:cNvSpPr>
            <p:nvPr/>
          </p:nvSpPr>
          <p:spPr bwMode="auto">
            <a:xfrm>
              <a:off x="9892" y="3144"/>
              <a:ext cx="168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RhoA</a:t>
              </a:r>
              <a:endParaRPr kumimoji="0" lang="en-US" sz="36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260"/>
            <p:cNvSpPr txBox="1">
              <a:spLocks noChangeArrowheads="1"/>
            </p:cNvSpPr>
            <p:nvPr/>
          </p:nvSpPr>
          <p:spPr bwMode="auto">
            <a:xfrm>
              <a:off x="9892" y="4071"/>
              <a:ext cx="168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RhoB</a:t>
              </a:r>
              <a:endParaRPr kumimoji="0" lang="en-US" sz="36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259"/>
            <p:cNvSpPr txBox="1">
              <a:spLocks noChangeArrowheads="1"/>
            </p:cNvSpPr>
            <p:nvPr/>
          </p:nvSpPr>
          <p:spPr bwMode="auto">
            <a:xfrm>
              <a:off x="9892" y="4936"/>
              <a:ext cx="168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GAPDH</a:t>
              </a:r>
              <a:endParaRPr kumimoji="0" lang="en-US" sz="36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258"/>
            <p:cNvSpPr txBox="1">
              <a:spLocks noChangeArrowheads="1"/>
            </p:cNvSpPr>
            <p:nvPr/>
          </p:nvSpPr>
          <p:spPr bwMode="auto">
            <a:xfrm>
              <a:off x="2795" y="5488"/>
              <a:ext cx="424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257"/>
            <p:cNvSpPr txBox="1">
              <a:spLocks noChangeArrowheads="1"/>
            </p:cNvSpPr>
            <p:nvPr/>
          </p:nvSpPr>
          <p:spPr bwMode="auto">
            <a:xfrm>
              <a:off x="3415" y="5486"/>
              <a:ext cx="96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0.01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256"/>
            <p:cNvSpPr txBox="1">
              <a:spLocks noChangeArrowheads="1"/>
            </p:cNvSpPr>
            <p:nvPr/>
          </p:nvSpPr>
          <p:spPr bwMode="auto">
            <a:xfrm>
              <a:off x="4179" y="5486"/>
              <a:ext cx="693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0.1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255"/>
            <p:cNvSpPr txBox="1">
              <a:spLocks noChangeArrowheads="1"/>
            </p:cNvSpPr>
            <p:nvPr/>
          </p:nvSpPr>
          <p:spPr bwMode="auto">
            <a:xfrm>
              <a:off x="4962" y="5486"/>
              <a:ext cx="479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254"/>
            <p:cNvSpPr txBox="1">
              <a:spLocks noChangeArrowheads="1"/>
            </p:cNvSpPr>
            <p:nvPr/>
          </p:nvSpPr>
          <p:spPr bwMode="auto">
            <a:xfrm>
              <a:off x="5546" y="5488"/>
              <a:ext cx="695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253"/>
            <p:cNvSpPr txBox="1">
              <a:spLocks noChangeArrowheads="1"/>
            </p:cNvSpPr>
            <p:nvPr/>
          </p:nvSpPr>
          <p:spPr bwMode="auto">
            <a:xfrm>
              <a:off x="6329" y="5488"/>
              <a:ext cx="427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52"/>
            <p:cNvSpPr txBox="1">
              <a:spLocks noChangeArrowheads="1"/>
            </p:cNvSpPr>
            <p:nvPr/>
          </p:nvSpPr>
          <p:spPr bwMode="auto">
            <a:xfrm>
              <a:off x="6791" y="5486"/>
              <a:ext cx="959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0.01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251"/>
            <p:cNvSpPr txBox="1">
              <a:spLocks noChangeArrowheads="1"/>
            </p:cNvSpPr>
            <p:nvPr/>
          </p:nvSpPr>
          <p:spPr bwMode="auto">
            <a:xfrm>
              <a:off x="7537" y="5486"/>
              <a:ext cx="692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0.1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250"/>
            <p:cNvSpPr txBox="1">
              <a:spLocks noChangeArrowheads="1"/>
            </p:cNvSpPr>
            <p:nvPr/>
          </p:nvSpPr>
          <p:spPr bwMode="auto">
            <a:xfrm>
              <a:off x="8391" y="5486"/>
              <a:ext cx="47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249"/>
            <p:cNvSpPr txBox="1">
              <a:spLocks noChangeArrowheads="1"/>
            </p:cNvSpPr>
            <p:nvPr/>
          </p:nvSpPr>
          <p:spPr bwMode="auto">
            <a:xfrm>
              <a:off x="9065" y="5488"/>
              <a:ext cx="693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AutoShape 248"/>
            <p:cNvSpPr>
              <a:spLocks/>
            </p:cNvSpPr>
            <p:nvPr/>
          </p:nvSpPr>
          <p:spPr bwMode="auto">
            <a:xfrm rot="5400000" flipV="1">
              <a:off x="4214" y="318"/>
              <a:ext cx="131" cy="3322"/>
            </a:xfrm>
            <a:prstGeom prst="leftBracket">
              <a:avLst>
                <a:gd name="adj" fmla="val 21132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247"/>
            <p:cNvSpPr>
              <a:spLocks/>
            </p:cNvSpPr>
            <p:nvPr/>
          </p:nvSpPr>
          <p:spPr bwMode="auto">
            <a:xfrm rot="5400000" flipV="1">
              <a:off x="7841" y="318"/>
              <a:ext cx="131" cy="3322"/>
            </a:xfrm>
            <a:prstGeom prst="leftBracket">
              <a:avLst>
                <a:gd name="adj" fmla="val 21132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246"/>
            <p:cNvSpPr txBox="1">
              <a:spLocks noChangeArrowheads="1"/>
            </p:cNvSpPr>
            <p:nvPr/>
          </p:nvSpPr>
          <p:spPr bwMode="auto">
            <a:xfrm>
              <a:off x="3725" y="1455"/>
              <a:ext cx="138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Cytosol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45"/>
            <p:cNvSpPr txBox="1">
              <a:spLocks noChangeArrowheads="1"/>
            </p:cNvSpPr>
            <p:nvPr/>
          </p:nvSpPr>
          <p:spPr bwMode="auto">
            <a:xfrm>
              <a:off x="7160" y="1455"/>
              <a:ext cx="1705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Membrane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Line 244"/>
            <p:cNvSpPr>
              <a:spLocks noChangeShapeType="1"/>
            </p:cNvSpPr>
            <p:nvPr/>
          </p:nvSpPr>
          <p:spPr bwMode="auto">
            <a:xfrm>
              <a:off x="6127" y="2178"/>
              <a:ext cx="31" cy="3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243"/>
            <p:cNvSpPr txBox="1">
              <a:spLocks noChangeArrowheads="1"/>
            </p:cNvSpPr>
            <p:nvPr/>
          </p:nvSpPr>
          <p:spPr bwMode="auto">
            <a:xfrm>
              <a:off x="4846" y="5996"/>
              <a:ext cx="2716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Lovastatin (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µ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M)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242"/>
            <p:cNvSpPr txBox="1">
              <a:spLocks noChangeArrowheads="1"/>
            </p:cNvSpPr>
            <p:nvPr/>
          </p:nvSpPr>
          <p:spPr bwMode="auto">
            <a:xfrm>
              <a:off x="9892" y="2286"/>
              <a:ext cx="168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60000"/>
                    </a:outerShdw>
                  </a:effectLst>
                </a14:hiddenEffects>
              </a:ext>
            </a:extLst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Pan-Rho</a:t>
              </a:r>
              <a:endPara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764486" y="30921365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Confluent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GTM3 cells were incubated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absence or presence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lovastatin,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indicated (0–10 µM; 24h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Shown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representative immunoblot from three separate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experiments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pan-Rho, RhoA,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RhoB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(cytosol) and particulate (membrane) subcellular fractions (20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µg/lane) prepared as previously described.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GAPDH content is shown for comparison as a loading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control.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934714" y="12920008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Confluent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GTM3 cells were incubated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absence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0.01% ethanol)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presence of lovastatin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(10 µM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indicated.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content of GTP-bound RhoA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lysates was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quantified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G-LISA. Data shown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pooled from two separate experiments performed in triplicate and expressed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mean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SD.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p &lt;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0.001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(unpaired Student’s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t-test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798660" y="24477972"/>
            <a:ext cx="9556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Figure 3. Lovastatin elicits cytosolic accumulation of Rho GTPases</a:t>
            </a:r>
            <a:endParaRPr lang="en-US" sz="3200" b="1" baseline="-25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1412200" y="7914382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Figure 4. Lovastatin attenuates RhoA</a:t>
            </a:r>
            <a:r>
              <a:rPr lang="en-US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activation </a:t>
            </a:r>
          </a:p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 human TM cells</a:t>
            </a:r>
            <a:endParaRPr lang="en-US" sz="3200" b="1" baseline="-25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29800" y="7914382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Figure 1. Inhibition </a:t>
            </a:r>
            <a:r>
              <a:rPr lang="en-US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of geranylgeranylation </a:t>
            </a:r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attenuates endogenous TGF-</a:t>
            </a:r>
            <a:r>
              <a:rPr lang="el-GR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mRNA </a:t>
            </a:r>
            <a:r>
              <a:rPr lang="en-US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expression in human TM cells</a:t>
            </a:r>
            <a:endParaRPr lang="en-US" sz="3200" b="1" baseline="-25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677400" y="15610582"/>
            <a:ext cx="12296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Figure 2. Inhibition </a:t>
            </a:r>
            <a:r>
              <a:rPr lang="en-US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of geranylgeranylation </a:t>
            </a:r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attenuates </a:t>
            </a:r>
          </a:p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constitutive TGF-</a:t>
            </a:r>
            <a:r>
              <a:rPr lang="el-GR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secretion in human TM cells</a:t>
            </a:r>
            <a:endParaRPr lang="en-US" sz="3200" b="1" baseline="-25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584583"/>
              </p:ext>
            </p:extLst>
          </p:nvPr>
        </p:nvGraphicFramePr>
        <p:xfrm>
          <a:off x="15316200" y="17297400"/>
          <a:ext cx="5943600" cy="384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9" name="Prism Project" r:id="rId9" imgW="5962650" imgH="3857625" progId="Prism4.Document">
                  <p:embed/>
                </p:oleObj>
              </mc:Choice>
              <mc:Fallback>
                <p:oleObj name="Prism Project" r:id="rId9" imgW="5962650" imgH="3857625" progId="Prism4.Document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6200" y="17297400"/>
                        <a:ext cx="5943600" cy="3845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502922"/>
              </p:ext>
            </p:extLst>
          </p:nvPr>
        </p:nvGraphicFramePr>
        <p:xfrm>
          <a:off x="9909464" y="17221200"/>
          <a:ext cx="5943600" cy="391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0" name="Prism Project" r:id="rId11" imgW="6019800" imgH="3962400" progId="Prism4.Document">
                  <p:embed/>
                </p:oleObj>
              </mc:Choice>
              <mc:Fallback>
                <p:oleObj name="Prism Project" r:id="rId11" imgW="6019800" imgH="3962400" progId="Prism4.Document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9464" y="17221200"/>
                        <a:ext cx="5943600" cy="391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725751"/>
              </p:ext>
            </p:extLst>
          </p:nvPr>
        </p:nvGraphicFramePr>
        <p:xfrm>
          <a:off x="14935200" y="9407236"/>
          <a:ext cx="5943600" cy="338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1" name="Prism Project" r:id="rId13" imgW="4200525" imgH="2552700" progId="Prism4.Document">
                  <p:embed/>
                </p:oleObj>
              </mc:Choice>
              <mc:Fallback>
                <p:oleObj name="Prism Project" r:id="rId13" imgW="4200525" imgH="2552700" progId="Prism4.Document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5200" y="9407236"/>
                        <a:ext cx="5943600" cy="33879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5522"/>
              </p:ext>
            </p:extLst>
          </p:nvPr>
        </p:nvGraphicFramePr>
        <p:xfrm>
          <a:off x="9753600" y="9446668"/>
          <a:ext cx="5943600" cy="335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2" name="Prism Project" r:id="rId15" imgW="5276850" imgH="2981325" progId="Prism4.Document">
                  <p:embed/>
                </p:oleObj>
              </mc:Choice>
              <mc:Fallback>
                <p:oleObj name="Prism Project" r:id="rId15" imgW="5276850" imgH="2981325" progId="Prism4.Document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9446668"/>
                        <a:ext cx="5943600" cy="3354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2192000" y="9144000"/>
            <a:ext cx="20482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Transformed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719815" y="9144000"/>
            <a:ext cx="1386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Primary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2211793" y="16804957"/>
            <a:ext cx="20482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Transformed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7754600" y="16804957"/>
            <a:ext cx="1386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Primary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468040"/>
              </p:ext>
            </p:extLst>
          </p:nvPr>
        </p:nvGraphicFramePr>
        <p:xfrm>
          <a:off x="24688800" y="9220200"/>
          <a:ext cx="5943600" cy="354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3" name="Prism Project" r:id="rId17" imgW="4267200" imgH="2543175" progId="Prism4.Document">
                  <p:embed/>
                </p:oleObj>
              </mc:Choice>
              <mc:Fallback>
                <p:oleObj name="Prism Project" r:id="rId17" imgW="4267200" imgH="2543175" progId="Prism4.Document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8800" y="9220200"/>
                        <a:ext cx="5943600" cy="354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" name="Text Box 109"/>
          <p:cNvSpPr txBox="1">
            <a:spLocks noChangeArrowheads="1"/>
          </p:cNvSpPr>
          <p:nvPr/>
        </p:nvSpPr>
        <p:spPr bwMode="auto">
          <a:xfrm>
            <a:off x="21904234" y="24292560"/>
            <a:ext cx="10972800" cy="14630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Representative 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confocal images of GTM3 cells grown to </a:t>
            </a:r>
            <a:r>
              <a:rPr lang="en-US" sz="2400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confluency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and treated for 24h with </a:t>
            </a:r>
            <a:r>
              <a:rPr lang="en-US" sz="2400" b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0.01% ethanol, </a:t>
            </a:r>
            <a:r>
              <a:rPr lang="en-US" sz="2400" b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10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M </a:t>
            </a: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lovastatin, </a:t>
            </a:r>
            <a:r>
              <a:rPr lang="en-US" sz="2400" b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lovastatin 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supplemented with </a:t>
            </a: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GGPP, or </a:t>
            </a:r>
            <a:r>
              <a:rPr lang="en-US" sz="2400" b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M </a:t>
            </a: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GGTI-298. 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Data shown are images of 2-12 independent cell preparations.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Bar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µm.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3206732" y="17057842"/>
            <a:ext cx="7120866" cy="7024521"/>
            <a:chOff x="21782995" y="16539682"/>
            <a:chExt cx="7120866" cy="7024521"/>
          </a:xfrm>
        </p:grpSpPr>
        <p:grpSp>
          <p:nvGrpSpPr>
            <p:cNvPr id="221" name="Group 1214"/>
            <p:cNvGrpSpPr>
              <a:grpSpLocks/>
            </p:cNvGrpSpPr>
            <p:nvPr/>
          </p:nvGrpSpPr>
          <p:grpSpPr bwMode="auto">
            <a:xfrm>
              <a:off x="21782995" y="16539682"/>
              <a:ext cx="3505200" cy="3505200"/>
              <a:chOff x="894" y="18624"/>
              <a:chExt cx="2208" cy="2208"/>
            </a:xfrm>
          </p:grpSpPr>
          <p:grpSp>
            <p:nvGrpSpPr>
              <p:cNvPr id="255" name="Group 1215"/>
              <p:cNvGrpSpPr>
                <a:grpSpLocks/>
              </p:cNvGrpSpPr>
              <p:nvPr/>
            </p:nvGrpSpPr>
            <p:grpSpPr bwMode="auto">
              <a:xfrm>
                <a:off x="941" y="18672"/>
                <a:ext cx="2131" cy="2131"/>
                <a:chOff x="21773" y="7392"/>
                <a:chExt cx="2131" cy="2131"/>
              </a:xfrm>
            </p:grpSpPr>
            <p:pic>
              <p:nvPicPr>
                <p:cNvPr id="257" name="Picture 1216" descr="GTM3 vehicle full res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73" y="7392"/>
                  <a:ext cx="2131" cy="213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8" name="Text Box 1217"/>
                <p:cNvSpPr txBox="1">
                  <a:spLocks noChangeArrowheads="1"/>
                </p:cNvSpPr>
                <p:nvPr/>
              </p:nvSpPr>
              <p:spPr bwMode="auto">
                <a:xfrm>
                  <a:off x="21792" y="7392"/>
                  <a:ext cx="519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</p:grpSp>
          <p:sp>
            <p:nvSpPr>
              <p:cNvPr id="256" name="Rectangle 1218"/>
              <p:cNvSpPr>
                <a:spLocks noChangeArrowheads="1"/>
              </p:cNvSpPr>
              <p:nvPr/>
            </p:nvSpPr>
            <p:spPr bwMode="auto">
              <a:xfrm>
                <a:off x="894" y="18624"/>
                <a:ext cx="2208" cy="220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2" name="Group 1219"/>
            <p:cNvGrpSpPr>
              <a:grpSpLocks/>
            </p:cNvGrpSpPr>
            <p:nvPr/>
          </p:nvGrpSpPr>
          <p:grpSpPr bwMode="auto">
            <a:xfrm>
              <a:off x="25331057" y="16539682"/>
              <a:ext cx="3505200" cy="3505200"/>
              <a:chOff x="3129" y="18624"/>
              <a:chExt cx="2208" cy="2208"/>
            </a:xfrm>
          </p:grpSpPr>
          <p:grpSp>
            <p:nvGrpSpPr>
              <p:cNvPr id="237" name="Group 1220"/>
              <p:cNvGrpSpPr>
                <a:grpSpLocks/>
              </p:cNvGrpSpPr>
              <p:nvPr/>
            </p:nvGrpSpPr>
            <p:grpSpPr bwMode="auto">
              <a:xfrm>
                <a:off x="3161" y="18669"/>
                <a:ext cx="2131" cy="2131"/>
                <a:chOff x="24022" y="7389"/>
                <a:chExt cx="2131" cy="2131"/>
              </a:xfrm>
            </p:grpSpPr>
            <p:pic>
              <p:nvPicPr>
                <p:cNvPr id="250" name="Picture 1221" descr="GTM3 lov full res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22" y="7389"/>
                  <a:ext cx="2131" cy="213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4" name="Text Box 1222"/>
                <p:cNvSpPr txBox="1">
                  <a:spLocks noChangeArrowheads="1"/>
                </p:cNvSpPr>
                <p:nvPr/>
              </p:nvSpPr>
              <p:spPr bwMode="auto">
                <a:xfrm>
                  <a:off x="24057" y="7392"/>
                  <a:ext cx="519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</p:grpSp>
          <p:sp>
            <p:nvSpPr>
              <p:cNvPr id="245" name="Rectangle 1223"/>
              <p:cNvSpPr>
                <a:spLocks noChangeArrowheads="1"/>
              </p:cNvSpPr>
              <p:nvPr/>
            </p:nvSpPr>
            <p:spPr bwMode="auto">
              <a:xfrm>
                <a:off x="3129" y="18624"/>
                <a:ext cx="2208" cy="220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3" name="Group 1224"/>
            <p:cNvGrpSpPr>
              <a:grpSpLocks/>
            </p:cNvGrpSpPr>
            <p:nvPr/>
          </p:nvGrpSpPr>
          <p:grpSpPr bwMode="auto">
            <a:xfrm>
              <a:off x="21831299" y="20059003"/>
              <a:ext cx="3505200" cy="3505200"/>
              <a:chOff x="5367" y="18624"/>
              <a:chExt cx="2208" cy="2208"/>
            </a:xfrm>
          </p:grpSpPr>
          <p:grpSp>
            <p:nvGrpSpPr>
              <p:cNvPr id="231" name="Group 1225"/>
              <p:cNvGrpSpPr>
                <a:grpSpLocks/>
              </p:cNvGrpSpPr>
              <p:nvPr/>
            </p:nvGrpSpPr>
            <p:grpSpPr bwMode="auto">
              <a:xfrm>
                <a:off x="5376" y="18657"/>
                <a:ext cx="2140" cy="2131"/>
                <a:chOff x="26304" y="7377"/>
                <a:chExt cx="2140" cy="2131"/>
              </a:xfrm>
            </p:grpSpPr>
            <p:pic>
              <p:nvPicPr>
                <p:cNvPr id="233" name="Picture 1226" descr="GTM3 lov + ggpp full res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13" y="7377"/>
                  <a:ext cx="2131" cy="213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4" name="Text Box 1227"/>
                <p:cNvSpPr txBox="1">
                  <a:spLocks noChangeArrowheads="1"/>
                </p:cNvSpPr>
                <p:nvPr/>
              </p:nvSpPr>
              <p:spPr bwMode="auto">
                <a:xfrm>
                  <a:off x="26304" y="7392"/>
                  <a:ext cx="518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</p:grpSp>
          <p:sp>
            <p:nvSpPr>
              <p:cNvPr id="232" name="Rectangle 1228"/>
              <p:cNvSpPr>
                <a:spLocks noChangeArrowheads="1"/>
              </p:cNvSpPr>
              <p:nvPr/>
            </p:nvSpPr>
            <p:spPr bwMode="auto">
              <a:xfrm>
                <a:off x="5367" y="18624"/>
                <a:ext cx="2208" cy="220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4" name="Group 1229"/>
            <p:cNvGrpSpPr>
              <a:grpSpLocks/>
            </p:cNvGrpSpPr>
            <p:nvPr/>
          </p:nvGrpSpPr>
          <p:grpSpPr bwMode="auto">
            <a:xfrm>
              <a:off x="25389136" y="20059003"/>
              <a:ext cx="3514725" cy="3505200"/>
              <a:chOff x="7593" y="18624"/>
              <a:chExt cx="2214" cy="2208"/>
            </a:xfrm>
          </p:grpSpPr>
          <p:grpSp>
            <p:nvGrpSpPr>
              <p:cNvPr id="225" name="Group 1230"/>
              <p:cNvGrpSpPr>
                <a:grpSpLocks/>
              </p:cNvGrpSpPr>
              <p:nvPr/>
            </p:nvGrpSpPr>
            <p:grpSpPr bwMode="auto">
              <a:xfrm>
                <a:off x="7593" y="18660"/>
                <a:ext cx="2131" cy="2131"/>
                <a:chOff x="28598" y="7380"/>
                <a:chExt cx="2131" cy="2131"/>
              </a:xfrm>
            </p:grpSpPr>
            <p:pic>
              <p:nvPicPr>
                <p:cNvPr id="229" name="Picture 1231" descr="GTM3 ggti full res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98" y="7380"/>
                  <a:ext cx="2131" cy="213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0" name="Text Box 1232"/>
                <p:cNvSpPr txBox="1">
                  <a:spLocks noChangeArrowheads="1"/>
                </p:cNvSpPr>
                <p:nvPr/>
              </p:nvSpPr>
              <p:spPr bwMode="auto">
                <a:xfrm>
                  <a:off x="28608" y="7392"/>
                  <a:ext cx="518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</a:p>
              </p:txBody>
            </p:sp>
          </p:grpSp>
          <p:sp>
            <p:nvSpPr>
              <p:cNvPr id="228" name="Rectangle 1233"/>
              <p:cNvSpPr>
                <a:spLocks noChangeArrowheads="1"/>
              </p:cNvSpPr>
              <p:nvPr/>
            </p:nvSpPr>
            <p:spPr bwMode="auto">
              <a:xfrm>
                <a:off x="7599" y="18624"/>
                <a:ext cx="2208" cy="220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9" name="Rectangle 258"/>
          <p:cNvSpPr/>
          <p:nvPr/>
        </p:nvSpPr>
        <p:spPr>
          <a:xfrm>
            <a:off x="21412200" y="15240000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Figure 5. Inhibition of geranylgeranylation disrupts endogenous filamentous actin organization in </a:t>
            </a:r>
          </a:p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transformed human TM cells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21412200" y="26430982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Figure 6. Lovastatin disrupts endogenous filamentous actin organization in primary human TM cells</a:t>
            </a:r>
          </a:p>
        </p:txBody>
      </p:sp>
      <p:grpSp>
        <p:nvGrpSpPr>
          <p:cNvPr id="263" name="Group 134"/>
          <p:cNvGrpSpPr>
            <a:grpSpLocks/>
          </p:cNvGrpSpPr>
          <p:nvPr/>
        </p:nvGrpSpPr>
        <p:grpSpPr bwMode="auto">
          <a:xfrm>
            <a:off x="23209316" y="27736800"/>
            <a:ext cx="3505200" cy="3505200"/>
            <a:chOff x="891" y="20862"/>
            <a:chExt cx="2208" cy="2208"/>
          </a:xfrm>
        </p:grpSpPr>
        <p:pic>
          <p:nvPicPr>
            <p:cNvPr id="297" name="Picture 135" descr="human vehicle full res c scale bar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0909"/>
              <a:ext cx="2131" cy="21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8" name="Text Box 136"/>
            <p:cNvSpPr txBox="1">
              <a:spLocks noChangeArrowheads="1"/>
            </p:cNvSpPr>
            <p:nvPr/>
          </p:nvSpPr>
          <p:spPr bwMode="auto">
            <a:xfrm>
              <a:off x="941" y="20908"/>
              <a:ext cx="51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08" name="Rectangle 137"/>
            <p:cNvSpPr>
              <a:spLocks noChangeArrowheads="1"/>
            </p:cNvSpPr>
            <p:nvPr/>
          </p:nvSpPr>
          <p:spPr bwMode="auto">
            <a:xfrm>
              <a:off x="891" y="20862"/>
              <a:ext cx="2208" cy="220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4" name="Group 138"/>
          <p:cNvGrpSpPr>
            <a:grpSpLocks/>
          </p:cNvGrpSpPr>
          <p:nvPr/>
        </p:nvGrpSpPr>
        <p:grpSpPr bwMode="auto">
          <a:xfrm>
            <a:off x="26751754" y="27791611"/>
            <a:ext cx="3505200" cy="3505200"/>
            <a:chOff x="3132" y="20862"/>
            <a:chExt cx="2208" cy="2208"/>
          </a:xfrm>
        </p:grpSpPr>
        <p:grpSp>
          <p:nvGrpSpPr>
            <p:cNvPr id="271" name="Group 139"/>
            <p:cNvGrpSpPr>
              <a:grpSpLocks/>
            </p:cNvGrpSpPr>
            <p:nvPr/>
          </p:nvGrpSpPr>
          <p:grpSpPr bwMode="auto">
            <a:xfrm>
              <a:off x="3168" y="20872"/>
              <a:ext cx="2131" cy="2139"/>
              <a:chOff x="24000" y="9592"/>
              <a:chExt cx="2131" cy="2139"/>
            </a:xfrm>
          </p:grpSpPr>
          <p:pic>
            <p:nvPicPr>
              <p:cNvPr id="273" name="Picture 140" descr="human lovastatin full res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0" y="9600"/>
                <a:ext cx="2131" cy="21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0" name="Text Box 141"/>
              <p:cNvSpPr txBox="1">
                <a:spLocks noChangeArrowheads="1"/>
              </p:cNvSpPr>
              <p:nvPr/>
            </p:nvSpPr>
            <p:spPr bwMode="auto">
              <a:xfrm>
                <a:off x="24026" y="9592"/>
                <a:ext cx="51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</p:grpSp>
        <p:sp>
          <p:nvSpPr>
            <p:cNvPr id="272" name="Rectangle 142"/>
            <p:cNvSpPr>
              <a:spLocks noChangeArrowheads="1"/>
            </p:cNvSpPr>
            <p:nvPr/>
          </p:nvSpPr>
          <p:spPr bwMode="auto">
            <a:xfrm>
              <a:off x="3132" y="20862"/>
              <a:ext cx="2208" cy="220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6" name="Text Box 1259"/>
          <p:cNvSpPr txBox="1">
            <a:spLocks noChangeArrowheads="1"/>
          </p:cNvSpPr>
          <p:nvPr/>
        </p:nvSpPr>
        <p:spPr bwMode="auto">
          <a:xfrm>
            <a:off x="21902057" y="31735433"/>
            <a:ext cx="10972800" cy="112280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Representative 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confocal images of primary human TM cells grown to </a:t>
            </a:r>
            <a:r>
              <a:rPr lang="en-US" sz="2400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confluency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and treated for 48h with </a:t>
            </a:r>
            <a:r>
              <a:rPr lang="en-US" sz="2400" b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0.01% </a:t>
            </a: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ethanol or </a:t>
            </a:r>
            <a:r>
              <a:rPr lang="en-US" sz="2400" b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10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M </a:t>
            </a:r>
            <a:r>
              <a:rPr lang="en-US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lovastatin. </a:t>
            </a:r>
            <a:r>
              <a:rPr lang="en-US" sz="24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Data shown are images of 2-8 independent cell preparations.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Bar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µm.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aseline="300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3212314" y="7813964"/>
            <a:ext cx="10439400" cy="10149840"/>
            <a:chOff x="33255857" y="8256508"/>
            <a:chExt cx="10439400" cy="10149840"/>
          </a:xfrm>
        </p:grpSpPr>
        <p:sp>
          <p:nvSpPr>
            <p:cNvPr id="212" name="Rectangle 211"/>
            <p:cNvSpPr/>
            <p:nvPr/>
          </p:nvSpPr>
          <p:spPr bwMode="auto">
            <a:xfrm>
              <a:off x="33332057" y="8256508"/>
              <a:ext cx="10332720" cy="1014984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>
            <a:xfrm>
              <a:off x="34810337" y="17754600"/>
              <a:ext cx="7589520" cy="0"/>
            </a:xfrm>
            <a:prstGeom prst="line">
              <a:avLst/>
            </a:prstGeom>
            <a:noFill/>
            <a:ln w="114300" cap="flat" cmpd="sng" algn="ctr">
              <a:solidFill>
                <a:srgbClr val="C06000"/>
              </a:solidFill>
              <a:prstDash val="solid"/>
            </a:ln>
            <a:effectLst/>
          </p:spPr>
        </p:cxnSp>
        <p:sp>
          <p:nvSpPr>
            <p:cNvPr id="217" name="Freeform 216"/>
            <p:cNvSpPr/>
            <p:nvPr/>
          </p:nvSpPr>
          <p:spPr>
            <a:xfrm>
              <a:off x="33455273" y="10145486"/>
              <a:ext cx="10163784" cy="999145"/>
            </a:xfrm>
            <a:custGeom>
              <a:avLst/>
              <a:gdLst>
                <a:gd name="connsiteX0" fmla="*/ 0 w 8412480"/>
                <a:gd name="connsiteY0" fmla="*/ 1071489 h 1071489"/>
                <a:gd name="connsiteX1" fmla="*/ 2532185 w 8412480"/>
                <a:gd name="connsiteY1" fmla="*/ 368105 h 1071489"/>
                <a:gd name="connsiteX2" fmla="*/ 4783016 w 8412480"/>
                <a:gd name="connsiteY2" fmla="*/ 44548 h 1071489"/>
                <a:gd name="connsiteX3" fmla="*/ 8412480 w 8412480"/>
                <a:gd name="connsiteY3" fmla="*/ 100819 h 1071489"/>
                <a:gd name="connsiteX4" fmla="*/ 8412480 w 8412480"/>
                <a:gd name="connsiteY4" fmla="*/ 100819 h 1071489"/>
                <a:gd name="connsiteX5" fmla="*/ 8412480 w 8412480"/>
                <a:gd name="connsiteY5" fmla="*/ 100819 h 107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2480" h="1071489">
                  <a:moveTo>
                    <a:pt x="0" y="1071489"/>
                  </a:moveTo>
                  <a:cubicBezTo>
                    <a:pt x="867508" y="805375"/>
                    <a:pt x="1735016" y="539262"/>
                    <a:pt x="2532185" y="368105"/>
                  </a:cubicBezTo>
                  <a:cubicBezTo>
                    <a:pt x="3329354" y="196948"/>
                    <a:pt x="3802967" y="89096"/>
                    <a:pt x="4783016" y="44548"/>
                  </a:cubicBezTo>
                  <a:cubicBezTo>
                    <a:pt x="5763065" y="0"/>
                    <a:pt x="8412480" y="100819"/>
                    <a:pt x="8412480" y="100819"/>
                  </a:cubicBezTo>
                  <a:lnTo>
                    <a:pt x="8412480" y="100819"/>
                  </a:lnTo>
                  <a:lnTo>
                    <a:pt x="8412480" y="100819"/>
                  </a:lnTo>
                </a:path>
              </a:pathLst>
            </a:custGeom>
            <a:noFill/>
            <a:ln w="762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3455273" y="10366873"/>
              <a:ext cx="10163784" cy="999145"/>
            </a:xfrm>
            <a:custGeom>
              <a:avLst/>
              <a:gdLst>
                <a:gd name="connsiteX0" fmla="*/ 0 w 8412480"/>
                <a:gd name="connsiteY0" fmla="*/ 1071489 h 1071489"/>
                <a:gd name="connsiteX1" fmla="*/ 2532185 w 8412480"/>
                <a:gd name="connsiteY1" fmla="*/ 368105 h 1071489"/>
                <a:gd name="connsiteX2" fmla="*/ 4783016 w 8412480"/>
                <a:gd name="connsiteY2" fmla="*/ 44548 h 1071489"/>
                <a:gd name="connsiteX3" fmla="*/ 8412480 w 8412480"/>
                <a:gd name="connsiteY3" fmla="*/ 100819 h 1071489"/>
                <a:gd name="connsiteX4" fmla="*/ 8412480 w 8412480"/>
                <a:gd name="connsiteY4" fmla="*/ 100819 h 1071489"/>
                <a:gd name="connsiteX5" fmla="*/ 8412480 w 8412480"/>
                <a:gd name="connsiteY5" fmla="*/ 100819 h 107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2480" h="1071489">
                  <a:moveTo>
                    <a:pt x="0" y="1071489"/>
                  </a:moveTo>
                  <a:cubicBezTo>
                    <a:pt x="867508" y="805375"/>
                    <a:pt x="1735016" y="539262"/>
                    <a:pt x="2532185" y="368105"/>
                  </a:cubicBezTo>
                  <a:cubicBezTo>
                    <a:pt x="3329354" y="196948"/>
                    <a:pt x="3802967" y="89096"/>
                    <a:pt x="4783016" y="44548"/>
                  </a:cubicBezTo>
                  <a:cubicBezTo>
                    <a:pt x="5763065" y="0"/>
                    <a:pt x="8412480" y="100819"/>
                    <a:pt x="8412480" y="100819"/>
                  </a:cubicBezTo>
                  <a:lnTo>
                    <a:pt x="8412480" y="100819"/>
                  </a:lnTo>
                  <a:lnTo>
                    <a:pt x="8412480" y="100819"/>
                  </a:lnTo>
                </a:path>
              </a:pathLst>
            </a:custGeom>
            <a:noFill/>
            <a:ln w="762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3506073" y="16224142"/>
              <a:ext cx="10112984" cy="1149458"/>
            </a:xfrm>
            <a:custGeom>
              <a:avLst/>
              <a:gdLst>
                <a:gd name="connsiteX0" fmla="*/ 0 w 8412480"/>
                <a:gd name="connsiteY0" fmla="*/ 1071489 h 1071489"/>
                <a:gd name="connsiteX1" fmla="*/ 2532185 w 8412480"/>
                <a:gd name="connsiteY1" fmla="*/ 368105 h 1071489"/>
                <a:gd name="connsiteX2" fmla="*/ 4783016 w 8412480"/>
                <a:gd name="connsiteY2" fmla="*/ 44548 h 1071489"/>
                <a:gd name="connsiteX3" fmla="*/ 8412480 w 8412480"/>
                <a:gd name="connsiteY3" fmla="*/ 100819 h 1071489"/>
                <a:gd name="connsiteX4" fmla="*/ 8412480 w 8412480"/>
                <a:gd name="connsiteY4" fmla="*/ 100819 h 1071489"/>
                <a:gd name="connsiteX5" fmla="*/ 8412480 w 8412480"/>
                <a:gd name="connsiteY5" fmla="*/ 100819 h 107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2480" h="1071489">
                  <a:moveTo>
                    <a:pt x="0" y="1071489"/>
                  </a:moveTo>
                  <a:cubicBezTo>
                    <a:pt x="867508" y="805375"/>
                    <a:pt x="1735016" y="539262"/>
                    <a:pt x="2532185" y="368105"/>
                  </a:cubicBezTo>
                  <a:cubicBezTo>
                    <a:pt x="3329354" y="196948"/>
                    <a:pt x="3802967" y="89096"/>
                    <a:pt x="4783016" y="44548"/>
                  </a:cubicBezTo>
                  <a:cubicBezTo>
                    <a:pt x="5763065" y="0"/>
                    <a:pt x="8412480" y="100819"/>
                    <a:pt x="8412480" y="100819"/>
                  </a:cubicBezTo>
                  <a:lnTo>
                    <a:pt x="8412480" y="100819"/>
                  </a:lnTo>
                  <a:lnTo>
                    <a:pt x="8412480" y="100819"/>
                  </a:lnTo>
                </a:path>
              </a:pathLst>
            </a:custGeom>
            <a:noFill/>
            <a:ln w="762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3506073" y="16002000"/>
              <a:ext cx="10112984" cy="1149458"/>
            </a:xfrm>
            <a:custGeom>
              <a:avLst/>
              <a:gdLst>
                <a:gd name="connsiteX0" fmla="*/ 0 w 8412480"/>
                <a:gd name="connsiteY0" fmla="*/ 1071489 h 1071489"/>
                <a:gd name="connsiteX1" fmla="*/ 2532185 w 8412480"/>
                <a:gd name="connsiteY1" fmla="*/ 368105 h 1071489"/>
                <a:gd name="connsiteX2" fmla="*/ 4783016 w 8412480"/>
                <a:gd name="connsiteY2" fmla="*/ 44548 h 1071489"/>
                <a:gd name="connsiteX3" fmla="*/ 8412480 w 8412480"/>
                <a:gd name="connsiteY3" fmla="*/ 100819 h 1071489"/>
                <a:gd name="connsiteX4" fmla="*/ 8412480 w 8412480"/>
                <a:gd name="connsiteY4" fmla="*/ 100819 h 1071489"/>
                <a:gd name="connsiteX5" fmla="*/ 8412480 w 8412480"/>
                <a:gd name="connsiteY5" fmla="*/ 100819 h 107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2480" h="1071489">
                  <a:moveTo>
                    <a:pt x="0" y="1071489"/>
                  </a:moveTo>
                  <a:cubicBezTo>
                    <a:pt x="867508" y="805375"/>
                    <a:pt x="1735016" y="539262"/>
                    <a:pt x="2532185" y="368105"/>
                  </a:cubicBezTo>
                  <a:cubicBezTo>
                    <a:pt x="3329354" y="196948"/>
                    <a:pt x="3802967" y="89096"/>
                    <a:pt x="4783016" y="44548"/>
                  </a:cubicBezTo>
                  <a:cubicBezTo>
                    <a:pt x="5763065" y="0"/>
                    <a:pt x="8412480" y="100819"/>
                    <a:pt x="8412480" y="100819"/>
                  </a:cubicBezTo>
                  <a:lnTo>
                    <a:pt x="8412480" y="100819"/>
                  </a:lnTo>
                  <a:lnTo>
                    <a:pt x="8412480" y="100819"/>
                  </a:lnTo>
                </a:path>
              </a:pathLst>
            </a:custGeom>
            <a:noFill/>
            <a:ln w="762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endParaRPr>
            </a:p>
          </p:txBody>
        </p:sp>
        <p:cxnSp>
          <p:nvCxnSpPr>
            <p:cNvPr id="235" name="Straight Connector 234"/>
            <p:cNvCxnSpPr/>
            <p:nvPr/>
          </p:nvCxnSpPr>
          <p:spPr>
            <a:xfrm flipV="1">
              <a:off x="41866457" y="15087600"/>
              <a:ext cx="0" cy="1737360"/>
            </a:xfrm>
            <a:prstGeom prst="line">
              <a:avLst/>
            </a:prstGeom>
            <a:noFill/>
            <a:ln w="57150" cap="flat" cmpd="sng" algn="ctr">
              <a:solidFill>
                <a:srgbClr val="800000"/>
              </a:solidFill>
              <a:prstDash val="solid"/>
              <a:tailEnd type="arrow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>
            <a:xfrm flipH="1" flipV="1">
              <a:off x="41866457" y="9966960"/>
              <a:ext cx="0" cy="4206240"/>
            </a:xfrm>
            <a:prstGeom prst="line">
              <a:avLst/>
            </a:prstGeom>
            <a:noFill/>
            <a:ln w="57150" cap="flat" cmpd="sng" algn="ctr">
              <a:solidFill>
                <a:srgbClr val="800000"/>
              </a:solidFill>
              <a:prstDash val="solid"/>
              <a:tailEnd type="arrow"/>
            </a:ln>
            <a:effectLst/>
          </p:spPr>
        </p:cxnSp>
        <p:grpSp>
          <p:nvGrpSpPr>
            <p:cNvPr id="3" name="Group 2"/>
            <p:cNvGrpSpPr/>
            <p:nvPr/>
          </p:nvGrpSpPr>
          <p:grpSpPr>
            <a:xfrm>
              <a:off x="38823175" y="10319152"/>
              <a:ext cx="1366882" cy="860126"/>
              <a:chOff x="15549518" y="9698666"/>
              <a:chExt cx="1366882" cy="860126"/>
            </a:xfrm>
          </p:grpSpPr>
          <p:cxnSp>
            <p:nvCxnSpPr>
              <p:cNvPr id="215" name="Straight Connector 214"/>
              <p:cNvCxnSpPr/>
              <p:nvPr/>
            </p:nvCxnSpPr>
            <p:spPr>
              <a:xfrm flipH="1">
                <a:off x="15625427" y="9698666"/>
                <a:ext cx="162379" cy="127718"/>
              </a:xfrm>
              <a:prstGeom prst="line">
                <a:avLst/>
              </a:prstGeom>
              <a:noFill/>
              <a:ln w="38100" cap="flat" cmpd="sng" algn="ctr">
                <a:solidFill>
                  <a:srgbClr val="800000"/>
                </a:solidFill>
                <a:prstDash val="soli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15630707" y="9814643"/>
                <a:ext cx="162379" cy="127718"/>
              </a:xfrm>
              <a:prstGeom prst="line">
                <a:avLst/>
              </a:prstGeom>
              <a:noFill/>
              <a:ln w="38100" cap="flat" cmpd="sng" algn="ctr">
                <a:solidFill>
                  <a:srgbClr val="800000"/>
                </a:solidFill>
                <a:prstDash val="soli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15630707" y="10047922"/>
                <a:ext cx="162379" cy="127718"/>
              </a:xfrm>
              <a:prstGeom prst="line">
                <a:avLst/>
              </a:prstGeom>
              <a:noFill/>
              <a:ln w="38100" cap="flat" cmpd="sng" algn="ctr">
                <a:solidFill>
                  <a:srgbClr val="800000"/>
                </a:solidFill>
                <a:prstDash val="soli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>
              <a:xfrm flipH="1">
                <a:off x="15630707" y="9933940"/>
                <a:ext cx="162379" cy="127718"/>
              </a:xfrm>
              <a:prstGeom prst="line">
                <a:avLst/>
              </a:prstGeom>
              <a:noFill/>
              <a:ln w="38100" cap="flat" cmpd="sng" algn="ctr">
                <a:solidFill>
                  <a:srgbClr val="800000"/>
                </a:solidFill>
                <a:prstDash val="solid"/>
              </a:ln>
              <a:effectLst/>
            </p:spPr>
          </p:cxnSp>
          <p:sp>
            <p:nvSpPr>
              <p:cNvPr id="241" name="Oval 240"/>
              <p:cNvSpPr/>
              <p:nvPr/>
            </p:nvSpPr>
            <p:spPr>
              <a:xfrm>
                <a:off x="15549518" y="10099009"/>
                <a:ext cx="876844" cy="459783"/>
              </a:xfrm>
              <a:prstGeom prst="ellipse">
                <a:avLst/>
              </a:prstGeom>
              <a:solidFill>
                <a:srgbClr val="C40000"/>
              </a:solidFill>
              <a:ln w="19050" cap="flat" cmpd="sng" algn="ctr">
                <a:solidFill>
                  <a:srgbClr val="8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242" name="Explosion 2 241"/>
              <p:cNvSpPr/>
              <p:nvPr/>
            </p:nvSpPr>
            <p:spPr>
              <a:xfrm>
                <a:off x="16093440" y="9888435"/>
                <a:ext cx="822960" cy="365760"/>
              </a:xfrm>
              <a:prstGeom prst="irregularSeal2">
                <a:avLst/>
              </a:prstGeom>
              <a:solidFill>
                <a:srgbClr val="FFC000"/>
              </a:solidFill>
              <a:ln w="1905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 rot="21170811">
                <a:off x="15647907" y="10119021"/>
                <a:ext cx="612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</a:rPr>
                  <a:t>Rho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 rot="20637067">
                <a:off x="16225869" y="9930147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GTP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246" name="TextBox 245"/>
            <p:cNvSpPr txBox="1"/>
            <p:nvPr/>
          </p:nvSpPr>
          <p:spPr>
            <a:xfrm>
              <a:off x="39831413" y="11922911"/>
              <a:ext cx="1368619" cy="584775"/>
            </a:xfrm>
            <a:prstGeom prst="rect">
              <a:avLst/>
            </a:prstGeom>
            <a:noFill/>
            <a:ln w="38100"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Rho kinase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LIM kinase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40514232" y="12583886"/>
              <a:ext cx="0" cy="618496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248" name="Group 247"/>
            <p:cNvGrpSpPr/>
            <p:nvPr/>
          </p:nvGrpSpPr>
          <p:grpSpPr>
            <a:xfrm>
              <a:off x="39599832" y="13269686"/>
              <a:ext cx="1645920" cy="1280160"/>
              <a:chOff x="39781660" y="10824503"/>
              <a:chExt cx="1351134" cy="957882"/>
            </a:xfrm>
          </p:grpSpPr>
          <p:cxnSp>
            <p:nvCxnSpPr>
              <p:cNvPr id="274" name="Straight Connector 273"/>
              <p:cNvCxnSpPr/>
              <p:nvPr/>
            </p:nvCxnSpPr>
            <p:spPr>
              <a:xfrm flipV="1">
                <a:off x="39781660" y="10824503"/>
                <a:ext cx="649514" cy="957882"/>
              </a:xfrm>
              <a:prstGeom prst="line">
                <a:avLst/>
              </a:prstGeom>
              <a:noFill/>
              <a:ln w="57150" cap="flat" cmpd="sng" algn="ctr">
                <a:solidFill>
                  <a:srgbClr val="7FD13B"/>
                </a:solidFill>
                <a:prstDash val="solid"/>
              </a:ln>
              <a:effectLst/>
            </p:spPr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39906474" y="10824503"/>
                <a:ext cx="649514" cy="957882"/>
              </a:xfrm>
              <a:prstGeom prst="line">
                <a:avLst/>
              </a:prstGeom>
              <a:noFill/>
              <a:ln w="57150" cap="flat" cmpd="sng" algn="ctr">
                <a:solidFill>
                  <a:srgbClr val="7FD13B"/>
                </a:solidFill>
                <a:prstDash val="solid"/>
              </a:ln>
              <a:effectLst/>
            </p:spPr>
          </p:cxnSp>
          <p:cxnSp>
            <p:nvCxnSpPr>
              <p:cNvPr id="276" name="Straight Connector 275"/>
              <p:cNvCxnSpPr/>
              <p:nvPr/>
            </p:nvCxnSpPr>
            <p:spPr>
              <a:xfrm flipV="1">
                <a:off x="40054311" y="10824503"/>
                <a:ext cx="649514" cy="957882"/>
              </a:xfrm>
              <a:prstGeom prst="line">
                <a:avLst/>
              </a:prstGeom>
              <a:noFill/>
              <a:ln w="57150" cap="flat" cmpd="sng" algn="ctr">
                <a:solidFill>
                  <a:srgbClr val="7FD13B"/>
                </a:solidFill>
                <a:prstDash val="solid"/>
              </a:ln>
              <a:effectLst/>
            </p:spPr>
          </p:cxnSp>
          <p:cxnSp>
            <p:nvCxnSpPr>
              <p:cNvPr id="277" name="Straight Connector 276"/>
              <p:cNvCxnSpPr/>
              <p:nvPr/>
            </p:nvCxnSpPr>
            <p:spPr>
              <a:xfrm flipV="1">
                <a:off x="40202148" y="10824503"/>
                <a:ext cx="649514" cy="957882"/>
              </a:xfrm>
              <a:prstGeom prst="line">
                <a:avLst/>
              </a:prstGeom>
              <a:noFill/>
              <a:ln w="57150" cap="flat" cmpd="sng" algn="ctr">
                <a:solidFill>
                  <a:srgbClr val="7FD13B"/>
                </a:solidFill>
                <a:prstDash val="solid"/>
              </a:ln>
              <a:effectLst/>
            </p:spPr>
          </p:cxnSp>
          <p:cxnSp>
            <p:nvCxnSpPr>
              <p:cNvPr id="278" name="Straight Connector 277"/>
              <p:cNvCxnSpPr/>
              <p:nvPr/>
            </p:nvCxnSpPr>
            <p:spPr>
              <a:xfrm flipV="1">
                <a:off x="40349985" y="10824503"/>
                <a:ext cx="649514" cy="957882"/>
              </a:xfrm>
              <a:prstGeom prst="line">
                <a:avLst/>
              </a:prstGeom>
              <a:noFill/>
              <a:ln w="57150" cap="flat" cmpd="sng" algn="ctr">
                <a:solidFill>
                  <a:srgbClr val="7FD13B"/>
                </a:solidFill>
                <a:prstDash val="solid"/>
              </a:ln>
              <a:effectLst/>
            </p:spPr>
          </p:cxnSp>
          <p:cxnSp>
            <p:nvCxnSpPr>
              <p:cNvPr id="279" name="Straight Connector 278"/>
              <p:cNvCxnSpPr/>
              <p:nvPr/>
            </p:nvCxnSpPr>
            <p:spPr>
              <a:xfrm flipV="1">
                <a:off x="40483280" y="10824503"/>
                <a:ext cx="649514" cy="957882"/>
              </a:xfrm>
              <a:prstGeom prst="line">
                <a:avLst/>
              </a:prstGeom>
              <a:noFill/>
              <a:ln w="57150" cap="flat" cmpd="sng" algn="ctr">
                <a:solidFill>
                  <a:srgbClr val="7FD13B"/>
                </a:solidFill>
                <a:prstDash val="solid"/>
              </a:ln>
              <a:effectLst/>
            </p:spPr>
          </p:cxnSp>
        </p:grpSp>
        <p:sp>
          <p:nvSpPr>
            <p:cNvPr id="249" name="TextBox 248"/>
            <p:cNvSpPr txBox="1"/>
            <p:nvPr/>
          </p:nvSpPr>
          <p:spPr>
            <a:xfrm>
              <a:off x="39371232" y="13498286"/>
              <a:ext cx="21904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Cytoskeletal</a:t>
              </a: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reorganization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2761807" y="1635656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Nucleus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2683442" y="106680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hTM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cell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41862704" y="8317468"/>
              <a:ext cx="1832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Anterior chamber</a:t>
              </a:r>
            </a:p>
          </p:txBody>
        </p:sp>
        <p:sp>
          <p:nvSpPr>
            <p:cNvPr id="281" name="Text Box 4"/>
            <p:cNvSpPr txBox="1">
              <a:spLocks noChangeArrowheads="1"/>
            </p:cNvSpPr>
            <p:nvPr/>
          </p:nvSpPr>
          <p:spPr bwMode="auto">
            <a:xfrm>
              <a:off x="34017858" y="11193650"/>
              <a:ext cx="1676400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HMG-CoA</a:t>
              </a:r>
            </a:p>
          </p:txBody>
        </p:sp>
        <p:sp>
          <p:nvSpPr>
            <p:cNvPr id="282" name="Text Box 5"/>
            <p:cNvSpPr txBox="1">
              <a:spLocks noChangeArrowheads="1"/>
            </p:cNvSpPr>
            <p:nvPr/>
          </p:nvSpPr>
          <p:spPr bwMode="auto">
            <a:xfrm>
              <a:off x="34932257" y="11550206"/>
              <a:ext cx="1143000" cy="49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400" i="1" dirty="0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HMG-CoA </a:t>
              </a:r>
              <a:r>
                <a:rPr lang="en-US" sz="1400" i="1" dirty="0" err="1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reductase</a:t>
              </a:r>
              <a:endParaRPr lang="en-US" sz="1400" i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endParaRPr>
            </a:p>
          </p:txBody>
        </p:sp>
        <p:sp>
          <p:nvSpPr>
            <p:cNvPr id="283" name="Text Box 6"/>
            <p:cNvSpPr txBox="1">
              <a:spLocks noChangeArrowheads="1"/>
            </p:cNvSpPr>
            <p:nvPr/>
          </p:nvSpPr>
          <p:spPr bwMode="auto">
            <a:xfrm>
              <a:off x="33255857" y="16241486"/>
              <a:ext cx="1676400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Cholesterol</a:t>
              </a:r>
            </a:p>
          </p:txBody>
        </p:sp>
        <p:sp>
          <p:nvSpPr>
            <p:cNvPr id="284" name="Text Box 7"/>
            <p:cNvSpPr txBox="1">
              <a:spLocks noChangeArrowheads="1"/>
            </p:cNvSpPr>
            <p:nvPr/>
          </p:nvSpPr>
          <p:spPr bwMode="auto">
            <a:xfrm>
              <a:off x="33941657" y="12031850"/>
              <a:ext cx="1862667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 err="1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Mevalonate</a:t>
              </a:r>
              <a:endParaRPr lang="en-US" sz="18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endParaRPr>
            </a:p>
          </p:txBody>
        </p:sp>
        <p:sp>
          <p:nvSpPr>
            <p:cNvPr id="285" name="Text Box 8"/>
            <p:cNvSpPr txBox="1">
              <a:spLocks noChangeArrowheads="1"/>
            </p:cNvSpPr>
            <p:nvPr/>
          </p:nvSpPr>
          <p:spPr bwMode="auto">
            <a:xfrm>
              <a:off x="33365924" y="15617750"/>
              <a:ext cx="1490133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 err="1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Squalene</a:t>
              </a:r>
              <a:endParaRPr lang="en-US" sz="18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endParaRPr>
            </a:p>
          </p:txBody>
        </p:sp>
        <p:sp>
          <p:nvSpPr>
            <p:cNvPr id="286" name="Line 9"/>
            <p:cNvSpPr>
              <a:spLocks noChangeShapeType="1"/>
            </p:cNvSpPr>
            <p:nvPr/>
          </p:nvSpPr>
          <p:spPr bwMode="auto">
            <a:xfrm>
              <a:off x="34870346" y="1157465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" name="Text Box 10"/>
            <p:cNvSpPr txBox="1">
              <a:spLocks noChangeArrowheads="1"/>
            </p:cNvSpPr>
            <p:nvPr/>
          </p:nvSpPr>
          <p:spPr bwMode="auto">
            <a:xfrm>
              <a:off x="33795299" y="13614918"/>
              <a:ext cx="2142067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 err="1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Isopentenyl</a:t>
              </a:r>
              <a:r>
                <a:rPr lang="en-US" sz="1800" dirty="0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-PP</a:t>
              </a:r>
            </a:p>
          </p:txBody>
        </p:sp>
        <p:sp>
          <p:nvSpPr>
            <p:cNvPr id="288" name="Line 11"/>
            <p:cNvSpPr>
              <a:spLocks noChangeShapeType="1"/>
            </p:cNvSpPr>
            <p:nvPr/>
          </p:nvSpPr>
          <p:spPr bwMode="auto">
            <a:xfrm>
              <a:off x="34870346" y="1237759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9" name="Text Box 12"/>
            <p:cNvSpPr txBox="1">
              <a:spLocks noChangeArrowheads="1"/>
            </p:cNvSpPr>
            <p:nvPr/>
          </p:nvSpPr>
          <p:spPr bwMode="auto">
            <a:xfrm>
              <a:off x="34031506" y="14157843"/>
              <a:ext cx="1676400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 err="1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Geranyl</a:t>
              </a:r>
              <a:r>
                <a:rPr lang="en-US" sz="1800" dirty="0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-PP</a:t>
              </a:r>
            </a:p>
          </p:txBody>
        </p:sp>
        <p:sp>
          <p:nvSpPr>
            <p:cNvPr id="290" name="Text Box 13"/>
            <p:cNvSpPr txBox="1">
              <a:spLocks noChangeArrowheads="1"/>
            </p:cNvSpPr>
            <p:nvPr/>
          </p:nvSpPr>
          <p:spPr bwMode="auto">
            <a:xfrm>
              <a:off x="33941657" y="14719484"/>
              <a:ext cx="1862667" cy="60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 err="1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Farnesyl</a:t>
              </a:r>
              <a:r>
                <a:rPr lang="en-US" sz="1800" dirty="0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-PP (FPP)</a:t>
              </a:r>
            </a:p>
          </p:txBody>
        </p:sp>
        <p:sp>
          <p:nvSpPr>
            <p:cNvPr id="291" name="Line 14"/>
            <p:cNvSpPr>
              <a:spLocks noChangeShapeType="1"/>
            </p:cNvSpPr>
            <p:nvPr/>
          </p:nvSpPr>
          <p:spPr bwMode="auto">
            <a:xfrm flipH="1">
              <a:off x="34516639" y="15330822"/>
              <a:ext cx="353066" cy="346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2" name="Line 15"/>
            <p:cNvSpPr>
              <a:spLocks noChangeShapeType="1"/>
            </p:cNvSpPr>
            <p:nvPr/>
          </p:nvSpPr>
          <p:spPr bwMode="auto">
            <a:xfrm flipV="1">
              <a:off x="35494232" y="1497658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" name="Text Box 16"/>
            <p:cNvSpPr txBox="1">
              <a:spLocks noChangeArrowheads="1"/>
            </p:cNvSpPr>
            <p:nvPr/>
          </p:nvSpPr>
          <p:spPr bwMode="auto">
            <a:xfrm>
              <a:off x="36303857" y="14675914"/>
              <a:ext cx="2209800" cy="60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 err="1">
                  <a:solidFill>
                    <a:srgbClr val="8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Geranylgeranyl</a:t>
              </a:r>
              <a:r>
                <a:rPr lang="en-US" sz="1800" dirty="0">
                  <a:solidFill>
                    <a:srgbClr val="8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-PP (GGPP)</a:t>
              </a:r>
            </a:p>
          </p:txBody>
        </p:sp>
        <p:sp>
          <p:nvSpPr>
            <p:cNvPr id="294" name="Line 20"/>
            <p:cNvSpPr>
              <a:spLocks noChangeShapeType="1"/>
            </p:cNvSpPr>
            <p:nvPr/>
          </p:nvSpPr>
          <p:spPr bwMode="auto">
            <a:xfrm>
              <a:off x="34870346" y="1399591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" name="Line 21"/>
            <p:cNvSpPr>
              <a:spLocks noChangeShapeType="1"/>
            </p:cNvSpPr>
            <p:nvPr/>
          </p:nvSpPr>
          <p:spPr bwMode="auto">
            <a:xfrm>
              <a:off x="34870346" y="1452931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" name="Text Box 47"/>
            <p:cNvSpPr txBox="1">
              <a:spLocks noChangeArrowheads="1"/>
            </p:cNvSpPr>
            <p:nvPr/>
          </p:nvSpPr>
          <p:spPr bwMode="auto">
            <a:xfrm>
              <a:off x="35313257" y="14986402"/>
              <a:ext cx="1219200" cy="49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400" i="1" dirty="0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GGPP </a:t>
              </a:r>
              <a:r>
                <a:rPr lang="en-US" sz="1400" i="1" dirty="0" err="1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synthetase</a:t>
              </a:r>
              <a:endParaRPr lang="en-US" sz="1400" i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endParaRPr>
            </a:p>
          </p:txBody>
        </p:sp>
        <p:sp>
          <p:nvSpPr>
            <p:cNvPr id="299" name="Line 252"/>
            <p:cNvSpPr>
              <a:spLocks noChangeShapeType="1"/>
            </p:cNvSpPr>
            <p:nvPr/>
          </p:nvSpPr>
          <p:spPr bwMode="auto">
            <a:xfrm>
              <a:off x="34870346" y="1340758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0" name="Text Box 253"/>
            <p:cNvSpPr txBox="1">
              <a:spLocks noChangeArrowheads="1"/>
            </p:cNvSpPr>
            <p:nvPr/>
          </p:nvSpPr>
          <p:spPr bwMode="auto">
            <a:xfrm>
              <a:off x="33713057" y="12555725"/>
              <a:ext cx="2328333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Mevalonate-5-P</a:t>
              </a:r>
            </a:p>
          </p:txBody>
        </p:sp>
        <p:sp>
          <p:nvSpPr>
            <p:cNvPr id="301" name="Line 254"/>
            <p:cNvSpPr>
              <a:spLocks noChangeShapeType="1"/>
            </p:cNvSpPr>
            <p:nvPr/>
          </p:nvSpPr>
          <p:spPr bwMode="auto">
            <a:xfrm>
              <a:off x="34870346" y="1286528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2" name="Text Box 255"/>
            <p:cNvSpPr txBox="1">
              <a:spLocks noChangeArrowheads="1"/>
            </p:cNvSpPr>
            <p:nvPr/>
          </p:nvSpPr>
          <p:spPr bwMode="auto">
            <a:xfrm>
              <a:off x="33615590" y="13072118"/>
              <a:ext cx="2514601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Mevalonate-5-PP</a:t>
              </a:r>
            </a:p>
          </p:txBody>
        </p:sp>
        <p:sp>
          <p:nvSpPr>
            <p:cNvPr id="303" name="Text Box 264"/>
            <p:cNvSpPr txBox="1">
              <a:spLocks noChangeArrowheads="1"/>
            </p:cNvSpPr>
            <p:nvPr/>
          </p:nvSpPr>
          <p:spPr bwMode="auto">
            <a:xfrm>
              <a:off x="35572359" y="14701943"/>
              <a:ext cx="58862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+ IPP</a:t>
              </a:r>
            </a:p>
          </p:txBody>
        </p:sp>
        <p:sp>
          <p:nvSpPr>
            <p:cNvPr id="304" name="Line 14"/>
            <p:cNvSpPr>
              <a:spLocks noChangeShapeType="1"/>
            </p:cNvSpPr>
            <p:nvPr/>
          </p:nvSpPr>
          <p:spPr bwMode="auto">
            <a:xfrm flipV="1">
              <a:off x="37294457" y="10777640"/>
              <a:ext cx="1447800" cy="38982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5" name="Text Box 47"/>
            <p:cNvSpPr txBox="1">
              <a:spLocks noChangeArrowheads="1"/>
            </p:cNvSpPr>
            <p:nvPr/>
          </p:nvSpPr>
          <p:spPr bwMode="auto">
            <a:xfrm rot="17426281">
              <a:off x="35893151" y="12479217"/>
              <a:ext cx="3966127" cy="32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600" i="1" dirty="0" err="1" smtClean="0">
                  <a:solidFill>
                    <a:srgbClr val="8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Geranylgeranyl</a:t>
              </a:r>
              <a:r>
                <a:rPr lang="en-US" sz="1600" i="1" dirty="0">
                  <a:solidFill>
                    <a:srgbClr val="8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 </a:t>
              </a:r>
              <a:r>
                <a:rPr lang="en-US" sz="1600" i="1" dirty="0" err="1" smtClean="0">
                  <a:solidFill>
                    <a:srgbClr val="8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transferase</a:t>
              </a:r>
              <a:r>
                <a:rPr lang="en-US" sz="1600" i="1" dirty="0" smtClean="0">
                  <a:solidFill>
                    <a:srgbClr val="8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-I</a:t>
              </a:r>
              <a:endParaRPr lang="en-US" sz="1600" i="1" dirty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endParaRPr>
            </a:p>
          </p:txBody>
        </p:sp>
        <p:cxnSp>
          <p:nvCxnSpPr>
            <p:cNvPr id="306" name="Straight Connector 305"/>
            <p:cNvCxnSpPr/>
            <p:nvPr/>
          </p:nvCxnSpPr>
          <p:spPr>
            <a:xfrm>
              <a:off x="39482991" y="11231975"/>
              <a:ext cx="383981" cy="632432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07" name="Line 20"/>
            <p:cNvSpPr>
              <a:spLocks noChangeShapeType="1"/>
            </p:cNvSpPr>
            <p:nvPr/>
          </p:nvSpPr>
          <p:spPr bwMode="auto">
            <a:xfrm>
              <a:off x="34094057" y="1596771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35348506" y="17508748"/>
              <a:ext cx="1188720" cy="307777"/>
            </a:xfrm>
            <a:prstGeom prst="rect">
              <a:avLst/>
            </a:prstGeom>
            <a:solidFill>
              <a:srgbClr val="CC99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GCACGTCA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35084657" y="17904023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/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74/-67</a:t>
              </a:r>
              <a:endParaRPr lang="en-US" sz="14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 bwMode="auto">
            <a:xfrm>
              <a:off x="35354127" y="17689841"/>
              <a:ext cx="0" cy="2335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6" name="TextBox 315"/>
            <p:cNvSpPr txBox="1"/>
            <p:nvPr/>
          </p:nvSpPr>
          <p:spPr>
            <a:xfrm>
              <a:off x="37639283" y="17508748"/>
              <a:ext cx="1005840" cy="310896"/>
            </a:xfrm>
            <a:prstGeom prst="rect">
              <a:avLst/>
            </a:prstGeom>
            <a:solidFill>
              <a:srgbClr val="A000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CACGTG</a:t>
              </a:r>
              <a:endParaRPr lang="en-US" sz="13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7375433" y="17904023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/>
                  <a:latin typeface="Times New Roman" pitchFamily="18" charset="0"/>
                  <a:cs typeface="Times New Roman" pitchFamily="18" charset="0"/>
                </a:rPr>
                <a:t>-50/-45</a:t>
              </a:r>
              <a:endParaRPr lang="en-US" sz="14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8" name="Straight Connector 317"/>
            <p:cNvCxnSpPr/>
            <p:nvPr/>
          </p:nvCxnSpPr>
          <p:spPr bwMode="auto">
            <a:xfrm>
              <a:off x="37651013" y="17689841"/>
              <a:ext cx="0" cy="2335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TextBox 320"/>
            <p:cNvSpPr txBox="1"/>
            <p:nvPr/>
          </p:nvSpPr>
          <p:spPr>
            <a:xfrm>
              <a:off x="39434738" y="17508748"/>
              <a:ext cx="914400" cy="310896"/>
            </a:xfrm>
            <a:prstGeom prst="rect">
              <a:avLst/>
            </a:prstGeom>
            <a:solidFill>
              <a:srgbClr val="4C0019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TATAAA</a:t>
              </a:r>
              <a:endParaRPr lang="en-US" sz="13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39165509" y="17904023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/>
                  <a:latin typeface="Times New Roman" pitchFamily="18" charset="0"/>
                  <a:cs typeface="Times New Roman" pitchFamily="18" charset="0"/>
                </a:rPr>
                <a:t>-30/-25</a:t>
              </a:r>
              <a:endParaRPr lang="en-US" sz="14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3" name="Straight Connector 322"/>
            <p:cNvCxnSpPr/>
            <p:nvPr/>
          </p:nvCxnSpPr>
          <p:spPr bwMode="auto">
            <a:xfrm>
              <a:off x="39441911" y="17689841"/>
              <a:ext cx="0" cy="2335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TextBox 323"/>
            <p:cNvSpPr txBox="1"/>
            <p:nvPr/>
          </p:nvSpPr>
          <p:spPr>
            <a:xfrm>
              <a:off x="41185723" y="17897565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1400" dirty="0" smtClean="0"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5" name="Straight Connector 324"/>
            <p:cNvCxnSpPr/>
            <p:nvPr/>
          </p:nvCxnSpPr>
          <p:spPr bwMode="auto">
            <a:xfrm>
              <a:off x="41472955" y="17683383"/>
              <a:ext cx="0" cy="2335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6" name="Text Box 264"/>
            <p:cNvSpPr txBox="1">
              <a:spLocks noChangeArrowheads="1"/>
            </p:cNvSpPr>
            <p:nvPr/>
          </p:nvSpPr>
          <p:spPr bwMode="auto">
            <a:xfrm>
              <a:off x="35445837" y="17221200"/>
              <a:ext cx="1003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CRE/ATF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" name="Text Box 264"/>
            <p:cNvSpPr txBox="1">
              <a:spLocks noChangeArrowheads="1"/>
            </p:cNvSpPr>
            <p:nvPr/>
          </p:nvSpPr>
          <p:spPr bwMode="auto">
            <a:xfrm>
              <a:off x="37827251" y="17221200"/>
              <a:ext cx="68640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E-box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" name="Text Box 264"/>
            <p:cNvSpPr txBox="1">
              <a:spLocks noChangeArrowheads="1"/>
            </p:cNvSpPr>
            <p:nvPr/>
          </p:nvSpPr>
          <p:spPr bwMode="auto">
            <a:xfrm>
              <a:off x="39364182" y="17221200"/>
              <a:ext cx="102181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TATA box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9" name="Straight Connector 328"/>
            <p:cNvCxnSpPr/>
            <p:nvPr/>
          </p:nvCxnSpPr>
          <p:spPr>
            <a:xfrm flipV="1">
              <a:off x="41494295" y="17368811"/>
              <a:ext cx="0" cy="255435"/>
            </a:xfrm>
            <a:prstGeom prst="line">
              <a:avLst/>
            </a:prstGeom>
            <a:noFill/>
            <a:ln w="5715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>
            <a:xfrm>
              <a:off x="41481813" y="17390477"/>
              <a:ext cx="914400" cy="0"/>
            </a:xfrm>
            <a:prstGeom prst="line">
              <a:avLst/>
            </a:prstGeom>
            <a:noFill/>
            <a:ln w="57150" cap="flat" cmpd="sng" algn="ctr">
              <a:solidFill>
                <a:srgbClr val="800000"/>
              </a:solidFill>
              <a:prstDash val="solid"/>
              <a:tailEnd type="arrow"/>
            </a:ln>
            <a:effectLst/>
          </p:spPr>
        </p:cxnSp>
        <p:sp>
          <p:nvSpPr>
            <p:cNvPr id="331" name="TextBox 330"/>
            <p:cNvSpPr txBox="1"/>
            <p:nvPr/>
          </p:nvSpPr>
          <p:spPr>
            <a:xfrm>
              <a:off x="39277719" y="15705109"/>
              <a:ext cx="2207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/>
                </a:rPr>
                <a:t>Latency Associated Peptide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39809057" y="15631886"/>
              <a:ext cx="138721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2" name="Straight Connector 331"/>
            <p:cNvCxnSpPr/>
            <p:nvPr/>
          </p:nvCxnSpPr>
          <p:spPr bwMode="auto">
            <a:xfrm>
              <a:off x="39809057" y="15381514"/>
              <a:ext cx="138721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3" name="Straight Connector 332"/>
            <p:cNvCxnSpPr/>
            <p:nvPr/>
          </p:nvCxnSpPr>
          <p:spPr bwMode="auto">
            <a:xfrm flipV="1">
              <a:off x="41104457" y="15357566"/>
              <a:ext cx="0" cy="2743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4" name="Straight Connector 333"/>
            <p:cNvCxnSpPr/>
            <p:nvPr/>
          </p:nvCxnSpPr>
          <p:spPr bwMode="auto">
            <a:xfrm flipV="1">
              <a:off x="41006485" y="15381514"/>
              <a:ext cx="0" cy="2743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>
            <a:xfrm>
              <a:off x="41291691" y="15479486"/>
              <a:ext cx="594300" cy="0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tailEnd type="arrow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41545257" y="14329145"/>
              <a:ext cx="648669" cy="60605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1489557" y="14249400"/>
              <a:ext cx="1078992" cy="762001"/>
              <a:chOff x="19358900" y="13334999"/>
              <a:chExt cx="1078992" cy="76200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358900" y="13334999"/>
                <a:ext cx="899041" cy="762001"/>
                <a:chOff x="19358900" y="13334999"/>
                <a:chExt cx="899041" cy="762001"/>
              </a:xfrm>
            </p:grpSpPr>
            <p:sp>
              <p:nvSpPr>
                <p:cNvPr id="337" name="Oval 336"/>
                <p:cNvSpPr/>
                <p:nvPr/>
              </p:nvSpPr>
              <p:spPr bwMode="auto">
                <a:xfrm>
                  <a:off x="19474034" y="13411200"/>
                  <a:ext cx="707705" cy="606056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37623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" name="Oval 337"/>
                <p:cNvSpPr/>
                <p:nvPr/>
              </p:nvSpPr>
              <p:spPr bwMode="auto">
                <a:xfrm>
                  <a:off x="19358900" y="13334999"/>
                  <a:ext cx="899041" cy="762001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37623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39" name="Straight Connector 338"/>
                <p:cNvCxnSpPr/>
                <p:nvPr/>
              </p:nvCxnSpPr>
              <p:spPr bwMode="auto">
                <a:xfrm flipV="1">
                  <a:off x="20129117" y="13540700"/>
                  <a:ext cx="88483" cy="4301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0" name="Straight Connector 339"/>
                <p:cNvCxnSpPr/>
                <p:nvPr/>
              </p:nvCxnSpPr>
              <p:spPr bwMode="auto">
                <a:xfrm flipV="1">
                  <a:off x="20089800" y="13487400"/>
                  <a:ext cx="88483" cy="4301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3" name="Rectangle 12"/>
              <p:cNvSpPr/>
              <p:nvPr/>
            </p:nvSpPr>
            <p:spPr bwMode="auto">
              <a:xfrm>
                <a:off x="20075942" y="13642132"/>
                <a:ext cx="361950" cy="2489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41" name="TextBox 340"/>
            <p:cNvSpPr txBox="1"/>
            <p:nvPr/>
          </p:nvSpPr>
          <p:spPr>
            <a:xfrm>
              <a:off x="37599257" y="8465125"/>
              <a:ext cx="12266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/>
                </a:rPr>
                <a:t>Active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/>
                </a:rPr>
                <a:t>TGF-</a:t>
              </a:r>
              <a:r>
                <a:rPr kumimoji="0" lang="el-G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/>
                  <a:cs typeface="Arial"/>
                </a:rPr>
                <a:t>β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/>
                  <a:cs typeface="Arial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342" name="Oval 341"/>
            <p:cNvSpPr/>
            <p:nvPr/>
          </p:nvSpPr>
          <p:spPr bwMode="auto">
            <a:xfrm>
              <a:off x="41388757" y="9223744"/>
              <a:ext cx="648669" cy="60605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41333057" y="9143999"/>
              <a:ext cx="1078992" cy="762001"/>
              <a:chOff x="19358900" y="13334999"/>
              <a:chExt cx="1078992" cy="762001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19358900" y="13334999"/>
                <a:ext cx="899041" cy="762001"/>
                <a:chOff x="19358900" y="13334999"/>
                <a:chExt cx="899041" cy="762001"/>
              </a:xfrm>
            </p:grpSpPr>
            <p:sp>
              <p:nvSpPr>
                <p:cNvPr id="346" name="Oval 345"/>
                <p:cNvSpPr/>
                <p:nvPr/>
              </p:nvSpPr>
              <p:spPr bwMode="auto">
                <a:xfrm>
                  <a:off x="19474034" y="13411200"/>
                  <a:ext cx="707705" cy="606056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37623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" name="Oval 346"/>
                <p:cNvSpPr/>
                <p:nvPr/>
              </p:nvSpPr>
              <p:spPr bwMode="auto">
                <a:xfrm>
                  <a:off x="19358900" y="13334999"/>
                  <a:ext cx="899041" cy="762001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37623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48" name="Straight Connector 347"/>
                <p:cNvCxnSpPr/>
                <p:nvPr/>
              </p:nvCxnSpPr>
              <p:spPr bwMode="auto">
                <a:xfrm flipV="1">
                  <a:off x="20129117" y="13540700"/>
                  <a:ext cx="88483" cy="4301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9" name="Straight Connector 348"/>
                <p:cNvCxnSpPr/>
                <p:nvPr/>
              </p:nvCxnSpPr>
              <p:spPr bwMode="auto">
                <a:xfrm flipV="1">
                  <a:off x="20089800" y="13487400"/>
                  <a:ext cx="88483" cy="4301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45" name="Rectangle 344"/>
              <p:cNvSpPr/>
              <p:nvPr/>
            </p:nvSpPr>
            <p:spPr bwMode="auto">
              <a:xfrm>
                <a:off x="20075942" y="13642132"/>
                <a:ext cx="361950" cy="2489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16" name="TextBox 215"/>
            <p:cNvSpPr txBox="1"/>
            <p:nvPr/>
          </p:nvSpPr>
          <p:spPr>
            <a:xfrm>
              <a:off x="42438926" y="14343689"/>
              <a:ext cx="11801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</a:rPr>
                <a:t>Latent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</a:rPr>
                <a:t>TGF-</a:t>
              </a:r>
              <a:r>
                <a:rPr kumimoji="0" lang="el-GR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  <a:cs typeface="Arial"/>
                </a:rPr>
                <a:t>β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  <a:cs typeface="Arial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endParaRPr>
            </a:p>
          </p:txBody>
        </p:sp>
        <p:cxnSp>
          <p:nvCxnSpPr>
            <p:cNvPr id="350" name="Straight Connector 349"/>
            <p:cNvCxnSpPr/>
            <p:nvPr/>
          </p:nvCxnSpPr>
          <p:spPr>
            <a:xfrm flipH="1">
              <a:off x="38742257" y="9524999"/>
              <a:ext cx="2429334" cy="1773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tailEnd type="arrow"/>
            </a:ln>
            <a:effectLst/>
          </p:spPr>
        </p:cxnSp>
        <p:sp>
          <p:nvSpPr>
            <p:cNvPr id="351" name="Oval 350"/>
            <p:cNvSpPr/>
            <p:nvPr/>
          </p:nvSpPr>
          <p:spPr bwMode="auto">
            <a:xfrm>
              <a:off x="37880801" y="9299944"/>
              <a:ext cx="648669" cy="60605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39395400" y="8458199"/>
              <a:ext cx="1078992" cy="762001"/>
              <a:chOff x="19358900" y="13334999"/>
              <a:chExt cx="1078992" cy="762001"/>
            </a:xfrm>
          </p:grpSpPr>
          <p:grpSp>
            <p:nvGrpSpPr>
              <p:cNvPr id="360" name="Group 359"/>
              <p:cNvGrpSpPr/>
              <p:nvPr/>
            </p:nvGrpSpPr>
            <p:grpSpPr>
              <a:xfrm>
                <a:off x="19358900" y="13334999"/>
                <a:ext cx="899041" cy="762001"/>
                <a:chOff x="19358900" y="13334999"/>
                <a:chExt cx="899041" cy="762001"/>
              </a:xfrm>
            </p:grpSpPr>
            <p:sp>
              <p:nvSpPr>
                <p:cNvPr id="362" name="Oval 361"/>
                <p:cNvSpPr/>
                <p:nvPr/>
              </p:nvSpPr>
              <p:spPr bwMode="auto">
                <a:xfrm>
                  <a:off x="19474034" y="13411200"/>
                  <a:ext cx="707705" cy="606056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37623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3" name="Oval 362"/>
                <p:cNvSpPr/>
                <p:nvPr/>
              </p:nvSpPr>
              <p:spPr bwMode="auto">
                <a:xfrm>
                  <a:off x="19358900" y="13334999"/>
                  <a:ext cx="899041" cy="762001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37623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64" name="Straight Connector 363"/>
                <p:cNvCxnSpPr/>
                <p:nvPr/>
              </p:nvCxnSpPr>
              <p:spPr bwMode="auto">
                <a:xfrm flipV="1">
                  <a:off x="20129117" y="13540700"/>
                  <a:ext cx="88483" cy="4301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5" name="Straight Connector 364"/>
                <p:cNvCxnSpPr/>
                <p:nvPr/>
              </p:nvCxnSpPr>
              <p:spPr bwMode="auto">
                <a:xfrm flipV="1">
                  <a:off x="20089800" y="13487400"/>
                  <a:ext cx="88483" cy="4301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61" name="Rectangle 360"/>
              <p:cNvSpPr/>
              <p:nvPr/>
            </p:nvSpPr>
            <p:spPr bwMode="auto">
              <a:xfrm>
                <a:off x="20075942" y="13642132"/>
                <a:ext cx="361950" cy="2489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366" name="Straight Connector 365"/>
            <p:cNvCxnSpPr/>
            <p:nvPr/>
          </p:nvCxnSpPr>
          <p:spPr>
            <a:xfrm flipH="1" flipV="1">
              <a:off x="40330991" y="9143999"/>
              <a:ext cx="436009" cy="381002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tailEnd type="arrow"/>
            </a:ln>
            <a:effectLst/>
          </p:spPr>
        </p:cxnSp>
        <p:sp>
          <p:nvSpPr>
            <p:cNvPr id="367" name="Line 14"/>
            <p:cNvSpPr>
              <a:spLocks noChangeShapeType="1"/>
            </p:cNvSpPr>
            <p:nvPr/>
          </p:nvSpPr>
          <p:spPr bwMode="auto">
            <a:xfrm flipH="1">
              <a:off x="38132656" y="14680989"/>
              <a:ext cx="1467175" cy="2165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" name="Line 14"/>
            <p:cNvSpPr>
              <a:spLocks noChangeShapeType="1"/>
            </p:cNvSpPr>
            <p:nvPr/>
          </p:nvSpPr>
          <p:spPr bwMode="auto">
            <a:xfrm flipH="1">
              <a:off x="38823174" y="12222599"/>
              <a:ext cx="969331" cy="36363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Text Box 16"/>
            <p:cNvSpPr txBox="1">
              <a:spLocks noChangeArrowheads="1"/>
            </p:cNvSpPr>
            <p:nvPr/>
          </p:nvSpPr>
          <p:spPr bwMode="auto">
            <a:xfrm>
              <a:off x="36118800" y="11613432"/>
              <a:ext cx="2209800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 smtClean="0">
                  <a:solidFill>
                    <a:srgbClr val="8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Lovastatin</a:t>
              </a:r>
              <a:endParaRPr lang="en-US" sz="1800" dirty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endParaRPr>
            </a:p>
          </p:txBody>
        </p:sp>
        <p:cxnSp>
          <p:nvCxnSpPr>
            <p:cNvPr id="384" name="Straight Connector 383"/>
            <p:cNvCxnSpPr/>
            <p:nvPr/>
          </p:nvCxnSpPr>
          <p:spPr>
            <a:xfrm>
              <a:off x="35974052" y="11789734"/>
              <a:ext cx="688781" cy="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86" name="Straight Connector 385"/>
            <p:cNvCxnSpPr/>
            <p:nvPr/>
          </p:nvCxnSpPr>
          <p:spPr>
            <a:xfrm>
              <a:off x="35966400" y="11658600"/>
              <a:ext cx="0" cy="2647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79" name="Text Box 16"/>
            <p:cNvSpPr txBox="1">
              <a:spLocks noChangeArrowheads="1"/>
            </p:cNvSpPr>
            <p:nvPr/>
          </p:nvSpPr>
          <p:spPr bwMode="auto">
            <a:xfrm>
              <a:off x="35966400" y="12344400"/>
              <a:ext cx="1257300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 smtClean="0">
                  <a:solidFill>
                    <a:srgbClr val="8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GGTI-298</a:t>
              </a:r>
              <a:endParaRPr lang="en-US" sz="1800" dirty="0">
                <a:solidFill>
                  <a:srgbClr val="8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 rot="1197334">
              <a:off x="36954019" y="12649200"/>
              <a:ext cx="688781" cy="264700"/>
              <a:chOff x="36954019" y="12649200"/>
              <a:chExt cx="688781" cy="264700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>
                <a:off x="36954019" y="12780334"/>
                <a:ext cx="68878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7632167" y="12649200"/>
                <a:ext cx="0" cy="264700"/>
              </a:xfrm>
              <a:prstGeom prst="line">
                <a:avLst/>
              </a:prstGeom>
              <a:noFill/>
              <a:ln w="28575" cap="flat" cmpd="sng" algn="ctr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09" name="TextBox 308"/>
            <p:cNvSpPr txBox="1"/>
            <p:nvPr/>
          </p:nvSpPr>
          <p:spPr>
            <a:xfrm>
              <a:off x="41301370" y="16873835"/>
              <a:ext cx="1180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</a:rPr>
                <a:t>TGF-</a:t>
              </a:r>
              <a:r>
                <a:rPr kumimoji="0" lang="el-GR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  <a:cs typeface="Arial"/>
                </a:rPr>
                <a:t>β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  <a:cs typeface="Arial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endParaRPr>
            </a:p>
          </p:txBody>
        </p:sp>
      </p:grpSp>
      <p:sp>
        <p:nvSpPr>
          <p:cNvPr id="261" name="Text Box 16"/>
          <p:cNvSpPr txBox="1">
            <a:spLocks noChangeArrowheads="1"/>
          </p:cNvSpPr>
          <p:nvPr/>
        </p:nvSpPr>
        <p:spPr bwMode="auto">
          <a:xfrm>
            <a:off x="37555714" y="15985121"/>
            <a:ext cx="468909" cy="55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32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330740" y="30311054"/>
            <a:ext cx="10351221" cy="2389632"/>
            <a:chOff x="33417826" y="29751528"/>
            <a:chExt cx="10351221" cy="238963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3417826" y="30861000"/>
              <a:ext cx="10332720" cy="128016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The 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authors 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acknowledge Charles 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Bouchard, M.D. 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for 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assistance with primary TM cell 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culture and 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Linda Fox for technical assistance. 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Supported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, in part, 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by a Loyola University Chicago STAR award (ALB),  as well as grants 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from the Illinois Society for the Prevention of 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Blindness, the Department 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of Veterans Affairs 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(B3756 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(EBS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)), 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the Midwest 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Eye-Banks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, 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and the 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Richard A. </a:t>
              </a:r>
              <a:r>
                <a:rPr lang="en-US" altLang="zh-CN" sz="1800" dirty="0" err="1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Perritt</a:t>
              </a:r>
              <a:r>
                <a:rPr lang="en-US" altLang="zh-CN" sz="18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Charitable </a:t>
              </a:r>
              <a:r>
                <a:rPr lang="en-US" altLang="zh-CN" sz="1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Foundation.</a:t>
              </a:r>
              <a:endParaRPr lang="en-US" altLang="zh-CN" sz="1800" dirty="0"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262" name="Rectangle 10"/>
            <p:cNvSpPr>
              <a:spLocks noChangeArrowheads="1"/>
            </p:cNvSpPr>
            <p:nvPr/>
          </p:nvSpPr>
          <p:spPr bwMode="auto">
            <a:xfrm>
              <a:off x="33436327" y="29751528"/>
              <a:ext cx="10332720" cy="103327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lIns="137160" tIns="68580" rIns="137160" bIns="68580" anchor="ctr"/>
            <a:lstStyle/>
            <a:p>
              <a:pPr algn="ctr" defTabSz="4703763"/>
              <a:r>
                <a:rPr lang="en-US" sz="5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ACKNOWLEDGMENTS</a:t>
              </a:r>
              <a:endParaRPr lang="en-US" sz="5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33411730" y="28627149"/>
            <a:ext cx="10060370" cy="76036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1872</Words>
  <Application>Microsoft Office PowerPoint</Application>
  <PresentationFormat>Custom</PresentationFormat>
  <Paragraphs>134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Prism Project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LUHS User</cp:lastModifiedBy>
  <cp:revision>370</cp:revision>
  <dcterms:created xsi:type="dcterms:W3CDTF">2004-07-27T21:05:42Z</dcterms:created>
  <dcterms:modified xsi:type="dcterms:W3CDTF">2013-10-17T19:53:45Z</dcterms:modified>
  <cp:category>templates for scientific poster</cp:category>
</cp:coreProperties>
</file>