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8404800" cy="27432000"/>
  <p:notesSz cx="9294813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160" autoAdjust="0"/>
  </p:normalViewPr>
  <p:slideViewPr>
    <p:cSldViewPr>
      <p:cViewPr>
        <p:scale>
          <a:sx n="30" d="100"/>
          <a:sy n="30" d="100"/>
        </p:scale>
        <p:origin x="-2040" y="-12"/>
      </p:cViewPr>
      <p:guideLst>
        <p:guide orient="horz" pos="8640"/>
        <p:guide pos="12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2"/>
          <p:cNvSpPr>
            <a:spLocks noChangeArrowheads="1"/>
          </p:cNvSpPr>
          <p:nvPr/>
        </p:nvSpPr>
        <p:spPr bwMode="auto">
          <a:xfrm>
            <a:off x="0" y="0"/>
            <a:ext cx="9294813" cy="6858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5" name="Shape 3"/>
          <p:cNvSpPr>
            <a:spLocks noChangeArrowheads="1"/>
          </p:cNvSpPr>
          <p:nvPr/>
        </p:nvSpPr>
        <p:spPr bwMode="auto">
          <a:xfrm>
            <a:off x="0" y="0"/>
            <a:ext cx="9294813" cy="6858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6" name="Shape 4"/>
          <p:cNvSpPr>
            <a:spLocks noChangeArrowheads="1"/>
          </p:cNvSpPr>
          <p:nvPr/>
        </p:nvSpPr>
        <p:spPr bwMode="auto">
          <a:xfrm>
            <a:off x="0" y="0"/>
            <a:ext cx="9294813" cy="6858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7" name="Shape 5"/>
          <p:cNvSpPr>
            <a:spLocks noChangeArrowheads="1"/>
          </p:cNvSpPr>
          <p:nvPr/>
        </p:nvSpPr>
        <p:spPr bwMode="auto">
          <a:xfrm>
            <a:off x="0" y="0"/>
            <a:ext cx="9294813" cy="6858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3318" name="Shape 6"/>
          <p:cNvSpPr>
            <a:spLocks noGrp="1"/>
          </p:cNvSpPr>
          <p:nvPr>
            <p:ph type="hdr" idx="2"/>
          </p:nvPr>
        </p:nvSpPr>
        <p:spPr bwMode="auto">
          <a:xfrm>
            <a:off x="0" y="0"/>
            <a:ext cx="4022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spAutoFit/>
          </a:bodyPr>
          <a:lstStyle>
            <a:lvl1pPr>
              <a:defRPr/>
            </a:lvl1pPr>
            <a:lvl2pPr marL="914400" lvl="1" indent="-317500"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lvl2pPr>
          </a:lstStyle>
          <a:p>
            <a:pPr lvl="1">
              <a:defRPr/>
            </a:pPr>
            <a:r>
              <a:rPr lang="en-US"/>
              <a:t>
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3319" name="Shape 7"/>
          <p:cNvSpPr>
            <a:spLocks noGrp="1"/>
          </p:cNvSpPr>
          <p:nvPr/>
        </p:nvSpPr>
        <p:spPr bwMode="auto">
          <a:xfrm>
            <a:off x="5265738" y="0"/>
            <a:ext cx="4022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>
            <a:spAutoFit/>
          </a:bodyPr>
          <a:lstStyle/>
          <a:p>
            <a:pPr marL="914400" lvl="1" indent="-317500"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/>
              <a:t>
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2296" name="Shape 8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2849563" y="-9283700"/>
            <a:ext cx="3594100" cy="22158325"/>
          </a:xfrm>
          <a:custGeom>
            <a:avLst/>
            <a:gdLst>
              <a:gd name="T0" fmla="*/ 0 w 120000"/>
              <a:gd name="T1" fmla="*/ 0 h 120000"/>
              <a:gd name="T2" fmla="*/ 3594100 w 120000"/>
              <a:gd name="T3" fmla="*/ 0 h 120000"/>
              <a:gd name="T4" fmla="*/ 3594100 w 120000"/>
              <a:gd name="T5" fmla="*/ 22158325 h 120000"/>
              <a:gd name="T6" fmla="*/ 0 w 120000"/>
              <a:gd name="T7" fmla="*/ 22158325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930275" y="3257550"/>
            <a:ext cx="7429500" cy="3079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spAutoFit/>
          </a:bodyPr>
          <a:lstStyle/>
          <a:p>
            <a:pPr lvl="1"/>
            <a:r>
              <a:rPr lang="x-none" noProof="0"/>
              <a:t>
</a:t>
            </a:r>
          </a:p>
          <a:p>
            <a:pPr lvl="0"/>
            <a:endParaRPr noProof="0" smtClean="0"/>
          </a:p>
          <a:p>
            <a:pPr lvl="0"/>
            <a:endParaRPr noProof="0" smtClean="0"/>
          </a:p>
          <a:p>
            <a:pPr lvl="0"/>
            <a:endParaRPr noProof="0" smtClean="0"/>
          </a:p>
          <a:p>
            <a:pPr lvl="0"/>
            <a:endParaRPr noProof="0" smtClean="0"/>
          </a:p>
          <a:p>
            <a:pPr lvl="0"/>
            <a:endParaRPr noProof="0" smtClean="0"/>
          </a:p>
          <a:p>
            <a:pPr lvl="0"/>
            <a:endParaRPr noProof="0" smtClean="0"/>
          </a:p>
          <a:p>
            <a:pPr lvl="0"/>
            <a:endParaRPr noProof="0" smtClean="0"/>
          </a:p>
        </p:txBody>
      </p:sp>
      <p:sp>
        <p:nvSpPr>
          <p:cNvPr id="13322" name="Shape 10"/>
          <p:cNvSpPr>
            <a:spLocks noGrp="1"/>
          </p:cNvSpPr>
          <p:nvPr/>
        </p:nvSpPr>
        <p:spPr bwMode="auto">
          <a:xfrm>
            <a:off x="0" y="6513513"/>
            <a:ext cx="4022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>
            <a:spAutoFit/>
          </a:bodyPr>
          <a:lstStyle/>
          <a:p>
            <a:pPr marL="914400" lvl="1" indent="-317500">
              <a:buClr>
                <a:srgbClr val="000000"/>
              </a:buClr>
              <a:buSzPct val="100000"/>
              <a:buFont typeface="Courier New" pitchFamily="49" charset="0"/>
              <a:buChar char="o"/>
              <a:defRPr/>
            </a:pPr>
            <a:r>
              <a:rPr lang="en-US"/>
              <a:t>
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3323" name="Shape 11"/>
          <p:cNvSpPr>
            <a:spLocks noGrp="1"/>
          </p:cNvSpPr>
          <p:nvPr/>
        </p:nvSpPr>
        <p:spPr bwMode="auto">
          <a:xfrm>
            <a:off x="5265738" y="6513513"/>
            <a:ext cx="4022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>
            <a:spAutoFit/>
          </a:bodyPr>
          <a:lstStyle/>
          <a:p>
            <a:pPr marL="914400" lvl="1" indent="-317500">
              <a:buClr>
                <a:srgbClr val="000000"/>
              </a:buClr>
              <a:buSzPct val="117000"/>
              <a:buFont typeface="Courier New" pitchFamily="49" charset="0"/>
              <a:buChar char="o"/>
              <a:defRPr/>
            </a:pPr>
            <a:r>
              <a:rPr lang="en-US" sz="1200"/>
              <a:t>
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28373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914400" indent="-317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234"/>
          <p:cNvSpPr>
            <a:spLocks noChangeArrowheads="1"/>
          </p:cNvSpPr>
          <p:nvPr/>
        </p:nvSpPr>
        <p:spPr bwMode="auto">
          <a:xfrm>
            <a:off x="5265738" y="6513513"/>
            <a:ext cx="4022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algn="r">
              <a:buSzPct val="25000"/>
              <a:buFont typeface="Arial" charset="0"/>
              <a:buNone/>
            </a:pPr>
            <a:r>
              <a:rPr lang="en-US" sz="1200"/>
              <a:t>*</a:t>
            </a:r>
          </a:p>
        </p:txBody>
      </p:sp>
      <p:sp>
        <p:nvSpPr>
          <p:cNvPr id="14338" name="Shape 235"/>
          <p:cNvSpPr>
            <a:spLocks noChangeArrowheads="1"/>
          </p:cNvSpPr>
          <p:nvPr/>
        </p:nvSpPr>
        <p:spPr bwMode="auto">
          <a:xfrm>
            <a:off x="2849563" y="514350"/>
            <a:ext cx="3600450" cy="257175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4339" name="Shape 236"/>
          <p:cNvSpPr>
            <a:spLocks noGrp="1"/>
          </p:cNvSpPr>
          <p:nvPr>
            <p:ph type="body" idx="1"/>
          </p:nvPr>
        </p:nvSpPr>
        <p:spPr bwMode="auto">
          <a:xfrm>
            <a:off x="930275" y="3257550"/>
            <a:ext cx="7431088" cy="3175000"/>
          </a:xfrm>
          <a:noFill/>
        </p:spPr>
        <p:txBody>
          <a:bodyPr vert="horz" wrap="square" lIns="90000" tIns="46800" rIns="90000" bIns="46800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hape 23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265738" y="6513513"/>
            <a:ext cx="4022725" cy="336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4341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-10863263" y="-9283700"/>
            <a:ext cx="31019751" cy="22158325"/>
          </a:xfrm>
          <a:custGeom>
            <a:avLst/>
            <a:gdLst>
              <a:gd name="T0" fmla="*/ 0 w 120000"/>
              <a:gd name="T1" fmla="*/ 0 h 120000"/>
              <a:gd name="T2" fmla="*/ 31019751 w 120000"/>
              <a:gd name="T3" fmla="*/ 0 h 120000"/>
              <a:gd name="T4" fmla="*/ 31019751 w 120000"/>
              <a:gd name="T5" fmla="*/ 22158325 h 120000"/>
              <a:gd name="T6" fmla="*/ 0 w 120000"/>
              <a:gd name="T7" fmla="*/ 22158325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round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TitleAndTx" type="vertTitleAndTx">
  <p:cSld name="vertTitleAndTx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 rot="5400000">
            <a:off x="20458112" y="8478837"/>
            <a:ext cx="23399750" cy="8639174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 rot="5400000">
            <a:off x="3103562" y="-84137"/>
            <a:ext cx="23399750" cy="257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>
              <a:spcBef>
                <a:spcPts val="3300"/>
              </a:spcBef>
              <a:spcAft>
                <a:spcPts val="0"/>
              </a:spcAft>
              <a:defRPr sz="1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2875"/>
              </a:spcBef>
              <a:spcAft>
                <a:spcPts val="0"/>
              </a:spcAft>
              <a:defRPr sz="1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2475"/>
              </a:spcBef>
              <a:spcAft>
                <a:spcPts val="0"/>
              </a:spcAft>
              <a:defRPr sz="9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2050"/>
              </a:spcBef>
              <a:spcAft>
                <a:spcPts val="0"/>
              </a:spcAft>
              <a:defRPr sz="8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2050"/>
              </a:spcBef>
              <a:spcAft>
                <a:spcPts val="0"/>
              </a:spcAft>
              <a:defRPr sz="8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2050"/>
              </a:spcBef>
              <a:spcAft>
                <a:spcPts val="0"/>
              </a:spcAft>
              <a:defRPr sz="8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2050"/>
              </a:spcBef>
              <a:spcAft>
                <a:spcPts val="0"/>
              </a:spcAft>
              <a:defRPr sz="8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2050"/>
              </a:spcBef>
              <a:spcAft>
                <a:spcPts val="0"/>
              </a:spcAft>
              <a:defRPr sz="8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2050"/>
              </a:spcBef>
              <a:spcAft>
                <a:spcPts val="0"/>
              </a:spcAft>
              <a:defRPr sz="8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ctrTitle"/>
          </p:nvPr>
        </p:nvSpPr>
        <p:spPr>
          <a:xfrm>
            <a:off x="2879725" y="8521700"/>
            <a:ext cx="32645350" cy="5880099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181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181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181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181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181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ctr" rtl="0">
              <a:spcBef>
                <a:spcPts val="0"/>
              </a:spcBef>
              <a:spcAft>
                <a:spcPts val="0"/>
              </a:spcAft>
              <a:defRPr sz="181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ctr" rtl="0">
              <a:spcBef>
                <a:spcPts val="0"/>
              </a:spcBef>
              <a:spcAft>
                <a:spcPts val="0"/>
              </a:spcAft>
              <a:defRPr sz="181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ctr" rtl="0">
              <a:spcBef>
                <a:spcPts val="0"/>
              </a:spcBef>
              <a:spcAft>
                <a:spcPts val="0"/>
              </a:spcAft>
              <a:defRPr sz="181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ctr" rtl="0">
              <a:spcBef>
                <a:spcPts val="0"/>
              </a:spcBef>
              <a:spcAft>
                <a:spcPts val="0"/>
              </a:spcAft>
              <a:defRPr sz="181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subTitle" idx="1"/>
          </p:nvPr>
        </p:nvSpPr>
        <p:spPr>
          <a:xfrm>
            <a:off x="5761037" y="15544800"/>
            <a:ext cx="26882723" cy="7010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33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2875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5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2475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9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205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205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205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205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205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205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Tx" type="vertTx">
  <p:cSld name="vertTx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920875" y="1098550"/>
            <a:ext cx="34556699" cy="45656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 rot="5400000">
            <a:off x="10150475" y="-1828800"/>
            <a:ext cx="18097499" cy="345566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>
              <a:spcBef>
                <a:spcPts val="3300"/>
              </a:spcBef>
              <a:spcAft>
                <a:spcPts val="0"/>
              </a:spcAft>
              <a:defRPr sz="1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2875"/>
              </a:spcBef>
              <a:spcAft>
                <a:spcPts val="0"/>
              </a:spcAft>
              <a:defRPr sz="1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2475"/>
              </a:spcBef>
              <a:spcAft>
                <a:spcPts val="0"/>
              </a:spcAft>
              <a:defRPr sz="9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2050"/>
              </a:spcBef>
              <a:spcAft>
                <a:spcPts val="0"/>
              </a:spcAft>
              <a:defRPr sz="8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2050"/>
              </a:spcBef>
              <a:spcAft>
                <a:spcPts val="0"/>
              </a:spcAft>
              <a:defRPr sz="8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2050"/>
              </a:spcBef>
              <a:spcAft>
                <a:spcPts val="0"/>
              </a:spcAft>
              <a:defRPr sz="8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2050"/>
              </a:spcBef>
              <a:spcAft>
                <a:spcPts val="0"/>
              </a:spcAft>
              <a:defRPr sz="8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2050"/>
              </a:spcBef>
              <a:spcAft>
                <a:spcPts val="0"/>
              </a:spcAft>
              <a:defRPr sz="8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2050"/>
              </a:spcBef>
              <a:spcAft>
                <a:spcPts val="0"/>
              </a:spcAft>
              <a:defRPr sz="8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x" type="picTx">
  <p:cSld name="picTx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7527925" y="19202400"/>
            <a:ext cx="23042562" cy="22669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pic" idx="2"/>
          </p:nvPr>
        </p:nvSpPr>
        <p:spPr>
          <a:xfrm>
            <a:off x="7527925" y="2451100"/>
            <a:ext cx="23042562" cy="16459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7527925" y="21469350"/>
            <a:ext cx="23042562" cy="3219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jTx" type="objTx">
  <p:cSld name="objTx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920875" y="1092200"/>
            <a:ext cx="12634912" cy="464819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5014575" y="1092200"/>
            <a:ext cx="21469349" cy="234124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idx="2"/>
          </p:nvPr>
        </p:nvSpPr>
        <p:spPr>
          <a:xfrm>
            <a:off x="1920875" y="5740400"/>
            <a:ext cx="12634912" cy="1876424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Only" type="titleOnly">
  <p:cSld name="title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920875" y="1098550"/>
            <a:ext cx="34556699" cy="45656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TxTwoObj" type="twoTxTwoObj">
  <p:cSld name="twoTxTwoObj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920875" y="1098550"/>
            <a:ext cx="34563051" cy="4572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1920875" y="6140450"/>
            <a:ext cx="16968788" cy="255905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idx="2"/>
          </p:nvPr>
        </p:nvSpPr>
        <p:spPr>
          <a:xfrm>
            <a:off x="1920875" y="8699500"/>
            <a:ext cx="16968788" cy="158051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idx="3"/>
          </p:nvPr>
        </p:nvSpPr>
        <p:spPr>
          <a:xfrm>
            <a:off x="19508787" y="6140450"/>
            <a:ext cx="16975137" cy="255905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idx="4"/>
          </p:nvPr>
        </p:nvSpPr>
        <p:spPr>
          <a:xfrm>
            <a:off x="19508787" y="8699500"/>
            <a:ext cx="16975137" cy="158051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Obj" type="twoObj">
  <p:cSld name="twoObj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920875" y="1098550"/>
            <a:ext cx="34556699" cy="45656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ctr" rtl="0">
              <a:spcBef>
                <a:spcPts val="0"/>
              </a:spcBef>
              <a:spcAft>
                <a:spcPts val="0"/>
              </a:spcAft>
              <a:defRPr sz="18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1920875" y="6400800"/>
            <a:ext cx="17202149" cy="18097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idx="2"/>
          </p:nvPr>
        </p:nvSpPr>
        <p:spPr>
          <a:xfrm>
            <a:off x="19275425" y="6400800"/>
            <a:ext cx="17202149" cy="180974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Head" type="secHead">
  <p:cSld name="secHead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3033713" y="17627600"/>
            <a:ext cx="32643762" cy="54483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3033713" y="11626850"/>
            <a:ext cx="32643762" cy="600075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3"/>
          <p:cNvSpPr>
            <a:spLocks noGrp="1"/>
          </p:cNvSpPr>
          <p:nvPr>
            <p:ph type="title"/>
          </p:nvPr>
        </p:nvSpPr>
        <p:spPr bwMode="auto">
          <a:xfrm>
            <a:off x="1920875" y="1098550"/>
            <a:ext cx="3455670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Shape 14"/>
          <p:cNvSpPr>
            <a:spLocks noGrp="1"/>
          </p:cNvSpPr>
          <p:nvPr>
            <p:ph type="body" idx="1"/>
          </p:nvPr>
        </p:nvSpPr>
        <p:spPr bwMode="auto">
          <a:xfrm>
            <a:off x="1920875" y="6400800"/>
            <a:ext cx="34556700" cy="180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8" name="Shape 15"/>
          <p:cNvSpPr>
            <a:spLocks noGrp="1"/>
          </p:cNvSpPr>
          <p:nvPr/>
        </p:nvSpPr>
        <p:spPr bwMode="auto">
          <a:xfrm>
            <a:off x="1920875" y="24980900"/>
            <a:ext cx="89535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defRPr/>
            </a:pPr>
            <a:endParaRPr lang="en-US" sz="1800"/>
          </a:p>
        </p:txBody>
      </p:sp>
      <p:sp>
        <p:nvSpPr>
          <p:cNvPr id="1029" name="Shape 16"/>
          <p:cNvSpPr>
            <a:spLocks noGrp="1"/>
          </p:cNvSpPr>
          <p:nvPr/>
        </p:nvSpPr>
        <p:spPr bwMode="auto">
          <a:xfrm>
            <a:off x="13122275" y="24980900"/>
            <a:ext cx="121539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defRPr/>
            </a:pPr>
            <a:endParaRPr lang="en-US" sz="1800"/>
          </a:p>
        </p:txBody>
      </p:sp>
      <p:sp>
        <p:nvSpPr>
          <p:cNvPr id="1030" name="Shape 17"/>
          <p:cNvSpPr>
            <a:spLocks noGrp="1"/>
          </p:cNvSpPr>
          <p:nvPr/>
        </p:nvSpPr>
        <p:spPr bwMode="auto">
          <a:xfrm>
            <a:off x="27524075" y="24980900"/>
            <a:ext cx="89535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r">
              <a:defRPr/>
            </a:pPr>
            <a:endParaRPr lang="en-US" sz="58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10010"/>
            </a:gs>
            <a:gs pos="100000">
              <a:srgbClr val="6C002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55"/>
          <p:cNvSpPr>
            <a:spLocks noChangeArrowheads="1"/>
          </p:cNvSpPr>
          <p:nvPr/>
        </p:nvSpPr>
        <p:spPr bwMode="auto">
          <a:xfrm>
            <a:off x="5102225" y="609600"/>
            <a:ext cx="31092775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4800" b="1">
                <a:solidFill>
                  <a:srgbClr val="FFCC00"/>
                </a:solidFill>
              </a:rPr>
              <a:t>Suspicious topography in family members of a patient with Pellucid Marginal Degeneration: a case for inheritance?</a:t>
            </a:r>
          </a:p>
          <a:p>
            <a:pPr algn="ctr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4800" b="1">
                <a:solidFill>
                  <a:srgbClr val="FFCC00"/>
                </a:solidFill>
              </a:rPr>
              <a:t> </a:t>
            </a:r>
            <a:r>
              <a:rPr lang="en-US" sz="4100">
                <a:solidFill>
                  <a:srgbClr val="FFCC00"/>
                </a:solidFill>
              </a:rPr>
              <a:t>Hajirah Saeed, M.D., Christine Garcia, B.S., Charles Bouchard, M.D.</a:t>
            </a:r>
            <a:endParaRPr lang="en-US" sz="4100" baseline="30000">
              <a:solidFill>
                <a:srgbClr val="FFCC00"/>
              </a:solidFill>
            </a:endParaRPr>
          </a:p>
          <a:p>
            <a:pPr algn="ctr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4000">
                <a:solidFill>
                  <a:srgbClr val="FFCC00"/>
                </a:solidFill>
              </a:rPr>
              <a:t>Loyola University Medical Center, Department of Ophthalmology, Maywood, Illinois </a:t>
            </a:r>
          </a:p>
        </p:txBody>
      </p:sp>
      <p:sp>
        <p:nvSpPr>
          <p:cNvPr id="13315" name="Shape 56"/>
          <p:cNvSpPr>
            <a:spLocks noChangeArrowheads="1"/>
          </p:cNvSpPr>
          <p:nvPr/>
        </p:nvSpPr>
        <p:spPr bwMode="auto">
          <a:xfrm>
            <a:off x="457200" y="5486400"/>
            <a:ext cx="12344400" cy="829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just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4800" b="1">
                <a:solidFill>
                  <a:srgbClr val="FFCC00"/>
                </a:solidFill>
              </a:rPr>
              <a:t>Introduction</a:t>
            </a:r>
            <a:r>
              <a:rPr lang="en-US" sz="3500" b="1">
                <a:solidFill>
                  <a:srgbClr val="FFCC00"/>
                </a:solidFill>
              </a:rPr>
              <a:t>: </a:t>
            </a:r>
          </a:p>
          <a:p>
            <a:pPr algn="just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3500">
                <a:solidFill>
                  <a:srgbClr val="FFCC00"/>
                </a:solidFill>
              </a:rPr>
              <a:t>A genetic basis for various corneal diseases has been identified in recent years. The most common of the non-inflammatory ectatic corneal diseases is keratoconus (KC). Although most cases of KC are considered sporadic, hereditary associations have been found.</a:t>
            </a:r>
          </a:p>
          <a:p>
            <a:pPr algn="just">
              <a:buClr>
                <a:srgbClr val="000000"/>
              </a:buClr>
              <a:buSzPct val="25000"/>
              <a:buFont typeface="Arial" charset="0"/>
              <a:buNone/>
            </a:pPr>
            <a:endParaRPr lang="en-US" sz="3500">
              <a:solidFill>
                <a:srgbClr val="FFCC00"/>
              </a:solidFill>
            </a:endParaRPr>
          </a:p>
          <a:p>
            <a:pPr algn="just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3500">
                <a:solidFill>
                  <a:srgbClr val="FFCC00"/>
                </a:solidFill>
              </a:rPr>
              <a:t>In contrast to KC, Pellucid Marginal Degeneration (PMD) is less common and is distinguished by a band of thinning of the inferior cornea and corneal protrusion superior to this band. No genetic association has been found and/or researched in PMD.</a:t>
            </a:r>
          </a:p>
          <a:p>
            <a:pPr algn="just">
              <a:buClr>
                <a:srgbClr val="000000"/>
              </a:buClr>
              <a:buSzPct val="25000"/>
              <a:buFont typeface="Arial" charset="0"/>
              <a:buNone/>
            </a:pPr>
            <a:endParaRPr lang="en-US" sz="3500">
              <a:solidFill>
                <a:srgbClr val="FFCC00"/>
              </a:solidFill>
            </a:endParaRPr>
          </a:p>
          <a:p>
            <a:pPr algn="just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3500">
                <a:solidFill>
                  <a:srgbClr val="FFCC00"/>
                </a:solidFill>
              </a:rPr>
              <a:t>The purpose of this case report is to illustrate topographic signs of PMD in family members of a patient with PMD. </a:t>
            </a:r>
          </a:p>
        </p:txBody>
      </p:sp>
      <p:sp>
        <p:nvSpPr>
          <p:cNvPr id="13316" name="Shape 57"/>
          <p:cNvSpPr>
            <a:spLocks noChangeArrowheads="1"/>
          </p:cNvSpPr>
          <p:nvPr/>
        </p:nvSpPr>
        <p:spPr bwMode="auto">
          <a:xfrm>
            <a:off x="0" y="5257800"/>
            <a:ext cx="13030200" cy="8915400"/>
          </a:xfrm>
          <a:prstGeom prst="rect">
            <a:avLst/>
          </a:prstGeom>
          <a:noFill/>
          <a:ln w="76327" cap="rnd">
            <a:solidFill>
              <a:srgbClr val="FFCC0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13317" name="Shape 60"/>
          <p:cNvSpPr>
            <a:spLocks noChangeArrowheads="1"/>
          </p:cNvSpPr>
          <p:nvPr/>
        </p:nvSpPr>
        <p:spPr bwMode="auto">
          <a:xfrm>
            <a:off x="0" y="5257800"/>
            <a:ext cx="38404800" cy="22174200"/>
          </a:xfrm>
          <a:prstGeom prst="rect">
            <a:avLst/>
          </a:prstGeom>
          <a:noFill/>
          <a:ln w="76327" cap="rnd">
            <a:solidFill>
              <a:srgbClr val="FFCC0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13318" name="Shape 61"/>
          <p:cNvSpPr>
            <a:spLocks noChangeArrowheads="1"/>
          </p:cNvSpPr>
          <p:nvPr/>
        </p:nvSpPr>
        <p:spPr bwMode="auto">
          <a:xfrm rot="10800000" flipH="1">
            <a:off x="25374600" y="10591800"/>
            <a:ext cx="13030200" cy="11201400"/>
          </a:xfrm>
          <a:prstGeom prst="rect">
            <a:avLst/>
          </a:prstGeom>
          <a:noFill/>
          <a:ln w="76327" cap="rnd">
            <a:solidFill>
              <a:srgbClr val="FFCC00"/>
            </a:solidFill>
            <a:miter lim="800000"/>
            <a:headEnd/>
            <a:tailEnd/>
          </a:ln>
        </p:spPr>
        <p:txBody>
          <a:bodyPr rot="10800000" lIns="91425" tIns="45700" rIns="91425" bIns="45700" anchor="ctr"/>
          <a:lstStyle/>
          <a:p>
            <a:endParaRPr lang="en-US"/>
          </a:p>
        </p:txBody>
      </p:sp>
      <p:sp>
        <p:nvSpPr>
          <p:cNvPr id="13319" name="Shape 62"/>
          <p:cNvSpPr>
            <a:spLocks noChangeArrowheads="1"/>
          </p:cNvSpPr>
          <p:nvPr/>
        </p:nvSpPr>
        <p:spPr bwMode="auto">
          <a:xfrm>
            <a:off x="25374600" y="5334000"/>
            <a:ext cx="13030200" cy="16459200"/>
          </a:xfrm>
          <a:prstGeom prst="rect">
            <a:avLst/>
          </a:prstGeom>
          <a:noFill/>
          <a:ln w="76327" cap="rnd">
            <a:solidFill>
              <a:srgbClr val="FFCC00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en-US"/>
          </a:p>
        </p:txBody>
      </p:sp>
      <p:sp>
        <p:nvSpPr>
          <p:cNvPr id="13320" name="Shape 63"/>
          <p:cNvSpPr>
            <a:spLocks noChangeArrowheads="1"/>
          </p:cNvSpPr>
          <p:nvPr/>
        </p:nvSpPr>
        <p:spPr bwMode="auto">
          <a:xfrm>
            <a:off x="457200" y="2286000"/>
            <a:ext cx="6858000" cy="25574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Shape 64"/>
          <p:cNvSpPr>
            <a:spLocks noChangeArrowheads="1"/>
          </p:cNvSpPr>
          <p:nvPr/>
        </p:nvSpPr>
        <p:spPr bwMode="auto">
          <a:xfrm>
            <a:off x="27355800" y="25603200"/>
            <a:ext cx="11049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3700">
                <a:solidFill>
                  <a:srgbClr val="FFCC00"/>
                </a:solidFill>
              </a:rPr>
              <a:t>	</a:t>
            </a:r>
          </a:p>
        </p:txBody>
      </p:sp>
      <p:sp>
        <p:nvSpPr>
          <p:cNvPr id="13322" name="Shape 65"/>
          <p:cNvSpPr>
            <a:spLocks noChangeArrowheads="1"/>
          </p:cNvSpPr>
          <p:nvPr/>
        </p:nvSpPr>
        <p:spPr bwMode="auto">
          <a:xfrm>
            <a:off x="26520775" y="27432000"/>
            <a:ext cx="11884025" cy="1588"/>
          </a:xfrm>
          <a:prstGeom prst="rect">
            <a:avLst/>
          </a:prstGeom>
          <a:noFill/>
          <a:ln w="76300" cap="rnd">
            <a:solidFill>
              <a:srgbClr val="FFCC00"/>
            </a:solidFill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3323" name="Shape 66"/>
          <p:cNvSpPr>
            <a:spLocks noChangeArrowheads="1"/>
          </p:cNvSpPr>
          <p:nvPr/>
        </p:nvSpPr>
        <p:spPr bwMode="auto">
          <a:xfrm>
            <a:off x="27813000" y="8458200"/>
            <a:ext cx="99060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SzPct val="25000"/>
            </a:pPr>
            <a:r>
              <a:rPr lang="en-US" sz="1800"/>
              <a:t>
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3324" name="Shape 67"/>
          <p:cNvSpPr>
            <a:spLocks noChangeArrowheads="1"/>
          </p:cNvSpPr>
          <p:nvPr/>
        </p:nvSpPr>
        <p:spPr bwMode="auto">
          <a:xfrm>
            <a:off x="24879300" y="3962400"/>
            <a:ext cx="13258800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2800" b="1" dirty="0">
                <a:solidFill>
                  <a:srgbClr val="FFCC00"/>
                </a:solidFill>
              </a:rPr>
              <a:t>Research supported by the Richard A. </a:t>
            </a:r>
            <a:r>
              <a:rPr lang="en-US" sz="2800" b="1" dirty="0" err="1">
                <a:solidFill>
                  <a:srgbClr val="FFCC00"/>
                </a:solidFill>
              </a:rPr>
              <a:t>Perritt</a:t>
            </a:r>
            <a:r>
              <a:rPr lang="en-US" sz="2800" b="1" dirty="0">
                <a:solidFill>
                  <a:srgbClr val="FFCC00"/>
                </a:solidFill>
              </a:rPr>
              <a:t> Charitable Foundation</a:t>
            </a:r>
          </a:p>
        </p:txBody>
      </p:sp>
      <p:sp>
        <p:nvSpPr>
          <p:cNvPr id="13325" name="Shape 68"/>
          <p:cNvSpPr>
            <a:spLocks noChangeArrowheads="1"/>
          </p:cNvSpPr>
          <p:nvPr/>
        </p:nvSpPr>
        <p:spPr bwMode="auto">
          <a:xfrm>
            <a:off x="27889200" y="6705600"/>
            <a:ext cx="906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endParaRPr lang="en-US"/>
          </a:p>
        </p:txBody>
      </p:sp>
      <p:sp>
        <p:nvSpPr>
          <p:cNvPr id="13326" name="Shape 69"/>
          <p:cNvSpPr>
            <a:spLocks noChangeArrowheads="1"/>
          </p:cNvSpPr>
          <p:nvPr/>
        </p:nvSpPr>
        <p:spPr bwMode="auto">
          <a:xfrm>
            <a:off x="13487400" y="5472113"/>
            <a:ext cx="12877800" cy="150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just">
              <a:spcAft>
                <a:spcPts val="23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4800" b="1">
                <a:solidFill>
                  <a:srgbClr val="FFCC00"/>
                </a:solidFill>
              </a:rPr>
              <a:t>Results:</a:t>
            </a:r>
          </a:p>
          <a:p>
            <a:pPr algn="just">
              <a:spcAft>
                <a:spcPts val="23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3800" b="1">
                <a:solidFill>
                  <a:srgbClr val="FFCC00"/>
                </a:solidFill>
              </a:rPr>
              <a:t>Proband</a:t>
            </a:r>
          </a:p>
          <a:p>
            <a:pPr algn="just">
              <a:spcAft>
                <a:spcPts val="23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3500" b="1">
                <a:solidFill>
                  <a:srgbClr val="FFCC00"/>
                </a:solidFill>
              </a:rPr>
              <a:t>OD</a:t>
            </a:r>
          </a:p>
          <a:p>
            <a:pPr algn="just">
              <a:spcAft>
                <a:spcPts val="2300"/>
              </a:spcAft>
              <a:buClr>
                <a:srgbClr val="000000"/>
              </a:buClr>
              <a:buSzPct val="25000"/>
              <a:buFont typeface="Arial" charset="0"/>
              <a:buNone/>
            </a:pPr>
            <a:endParaRPr lang="en-US" sz="3500" b="1">
              <a:solidFill>
                <a:srgbClr val="FFCC00"/>
              </a:solidFill>
            </a:endParaRPr>
          </a:p>
          <a:p>
            <a:pPr algn="just">
              <a:spcAft>
                <a:spcPts val="2300"/>
              </a:spcAft>
              <a:buClr>
                <a:srgbClr val="000000"/>
              </a:buClr>
              <a:buSzPct val="25000"/>
              <a:buFont typeface="Arial" charset="0"/>
              <a:buNone/>
            </a:pPr>
            <a:endParaRPr lang="en-US" sz="3500" b="1">
              <a:solidFill>
                <a:srgbClr val="FFCC00"/>
              </a:solidFill>
            </a:endParaRPr>
          </a:p>
          <a:p>
            <a:pPr algn="just">
              <a:spcAft>
                <a:spcPts val="2300"/>
              </a:spcAft>
              <a:buClr>
                <a:srgbClr val="000000"/>
              </a:buClr>
              <a:buSzPct val="25000"/>
              <a:buFont typeface="Arial" charset="0"/>
              <a:buNone/>
            </a:pPr>
            <a:endParaRPr lang="en-US" sz="3500" b="1">
              <a:solidFill>
                <a:srgbClr val="FFCC00"/>
              </a:solidFill>
            </a:endParaRPr>
          </a:p>
          <a:p>
            <a:pPr algn="just">
              <a:spcAft>
                <a:spcPts val="2300"/>
              </a:spcAft>
              <a:buClr>
                <a:srgbClr val="000000"/>
              </a:buClr>
              <a:buSzPct val="25000"/>
              <a:buFont typeface="Arial" charset="0"/>
              <a:buNone/>
            </a:pPr>
            <a:endParaRPr lang="en-US" sz="3500" b="1">
              <a:solidFill>
                <a:srgbClr val="FFCC00"/>
              </a:solidFill>
            </a:endParaRPr>
          </a:p>
          <a:p>
            <a:pPr algn="just">
              <a:spcAft>
                <a:spcPts val="2300"/>
              </a:spcAft>
              <a:buClr>
                <a:srgbClr val="000000"/>
              </a:buClr>
              <a:buSzPct val="25000"/>
              <a:buFont typeface="Arial" charset="0"/>
              <a:buNone/>
            </a:pPr>
            <a:endParaRPr lang="en-US" sz="3500" b="1">
              <a:solidFill>
                <a:srgbClr val="FFCC00"/>
              </a:solidFill>
            </a:endParaRPr>
          </a:p>
          <a:p>
            <a:pPr algn="just">
              <a:spcAft>
                <a:spcPts val="2300"/>
              </a:spcAft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3500" b="1">
                <a:solidFill>
                  <a:srgbClr val="FFCC00"/>
                </a:solidFill>
              </a:rPr>
              <a:t>OS</a:t>
            </a:r>
          </a:p>
          <a:p>
            <a:pPr algn="just">
              <a:spcAft>
                <a:spcPts val="2300"/>
              </a:spcAft>
              <a:buClr>
                <a:srgbClr val="000000"/>
              </a:buClr>
              <a:buSzPct val="25000"/>
              <a:buFont typeface="Arial" charset="0"/>
              <a:buNone/>
            </a:pPr>
            <a:endParaRPr lang="en-US" sz="3500" b="1">
              <a:solidFill>
                <a:srgbClr val="FFCC00"/>
              </a:solidFill>
            </a:endParaRPr>
          </a:p>
          <a:p>
            <a:pPr algn="just">
              <a:spcAft>
                <a:spcPts val="2300"/>
              </a:spcAft>
              <a:buClr>
                <a:srgbClr val="000000"/>
              </a:buClr>
              <a:buSzPct val="25000"/>
              <a:buFont typeface="Arial" charset="0"/>
              <a:buNone/>
            </a:pPr>
            <a:endParaRPr lang="en-US" sz="3500" b="1">
              <a:solidFill>
                <a:srgbClr val="FFCC00"/>
              </a:solidFill>
            </a:endParaRPr>
          </a:p>
          <a:p>
            <a:pPr algn="just">
              <a:spcAft>
                <a:spcPts val="2300"/>
              </a:spcAft>
              <a:buClr>
                <a:srgbClr val="000000"/>
              </a:buClr>
              <a:buSzPct val="25000"/>
              <a:buFont typeface="Arial" charset="0"/>
              <a:buNone/>
            </a:pPr>
            <a:endParaRPr lang="en-US" sz="3500" b="1">
              <a:solidFill>
                <a:srgbClr val="FFCC00"/>
              </a:solidFill>
            </a:endParaRPr>
          </a:p>
          <a:p>
            <a:pPr algn="just">
              <a:spcAft>
                <a:spcPts val="2300"/>
              </a:spcAft>
              <a:buClr>
                <a:srgbClr val="000000"/>
              </a:buClr>
              <a:buSzPct val="25000"/>
              <a:buFont typeface="Arial" charset="0"/>
              <a:buNone/>
            </a:pPr>
            <a:endParaRPr lang="en-US" sz="3500" b="1">
              <a:solidFill>
                <a:srgbClr val="FFCC00"/>
              </a:solidFill>
            </a:endParaRPr>
          </a:p>
          <a:p>
            <a:pPr algn="just">
              <a:spcAft>
                <a:spcPts val="2300"/>
              </a:spcAft>
              <a:buClr>
                <a:srgbClr val="000000"/>
              </a:buClr>
              <a:buSzPct val="25000"/>
              <a:buFont typeface="Arial" charset="0"/>
              <a:buNone/>
            </a:pPr>
            <a:endParaRPr lang="en-US" sz="3500" b="1">
              <a:solidFill>
                <a:srgbClr val="FFCC00"/>
              </a:solidFill>
            </a:endParaRPr>
          </a:p>
          <a:p>
            <a:pPr algn="just">
              <a:spcAft>
                <a:spcPts val="2300"/>
              </a:spcAft>
              <a:buClr>
                <a:srgbClr val="000000"/>
              </a:buClr>
              <a:buSzPct val="25000"/>
              <a:buFont typeface="Arial" charset="0"/>
              <a:buNone/>
            </a:pPr>
            <a:endParaRPr lang="en-US" sz="3500" b="1">
              <a:solidFill>
                <a:srgbClr val="FFCC00"/>
              </a:solidFill>
            </a:endParaRPr>
          </a:p>
          <a:p>
            <a:pPr algn="just">
              <a:spcAft>
                <a:spcPts val="2300"/>
              </a:spcAft>
              <a:buClr>
                <a:srgbClr val="000000"/>
              </a:buClr>
              <a:buSzPct val="25000"/>
              <a:buFont typeface="Arial" charset="0"/>
              <a:buNone/>
            </a:pPr>
            <a:endParaRPr lang="en-US" sz="3500" b="1">
              <a:solidFill>
                <a:srgbClr val="FFCC00"/>
              </a:solidFill>
            </a:endParaRPr>
          </a:p>
          <a:p>
            <a:pPr algn="just">
              <a:spcAft>
                <a:spcPts val="2300"/>
              </a:spcAft>
              <a:buClr>
                <a:srgbClr val="000000"/>
              </a:buClr>
              <a:buSzPct val="25000"/>
              <a:buFont typeface="Arial" charset="0"/>
              <a:buNone/>
            </a:pPr>
            <a:endParaRPr lang="en-US" sz="3500" b="1">
              <a:solidFill>
                <a:srgbClr val="FFCC00"/>
              </a:solidFill>
            </a:endParaRPr>
          </a:p>
          <a:p>
            <a:pPr algn="just">
              <a:spcAft>
                <a:spcPts val="2300"/>
              </a:spcAft>
              <a:buClr>
                <a:srgbClr val="000000"/>
              </a:buClr>
              <a:buSzPct val="25000"/>
              <a:buFont typeface="Arial" charset="0"/>
              <a:buNone/>
            </a:pPr>
            <a:endParaRPr lang="en-US" sz="3500">
              <a:solidFill>
                <a:srgbClr val="FFCC00"/>
              </a:solidFill>
            </a:endParaRPr>
          </a:p>
        </p:txBody>
      </p:sp>
      <p:sp>
        <p:nvSpPr>
          <p:cNvPr id="13327" name="Shape 70"/>
          <p:cNvSpPr>
            <a:spLocks noChangeArrowheads="1"/>
          </p:cNvSpPr>
          <p:nvPr/>
        </p:nvSpPr>
        <p:spPr bwMode="auto">
          <a:xfrm>
            <a:off x="13639800" y="5562600"/>
            <a:ext cx="125730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SzPct val="25000"/>
            </a:pPr>
            <a:r>
              <a:rPr lang="en-US" sz="1800"/>
              <a:t>
</a:t>
            </a:r>
          </a:p>
          <a:p>
            <a:endParaRPr lang="en-US"/>
          </a:p>
        </p:txBody>
      </p:sp>
      <p:sp>
        <p:nvSpPr>
          <p:cNvPr id="13328" name="Shape 71"/>
          <p:cNvSpPr>
            <a:spLocks noChangeArrowheads="1"/>
          </p:cNvSpPr>
          <p:nvPr/>
        </p:nvSpPr>
        <p:spPr bwMode="auto">
          <a:xfrm>
            <a:off x="25603200" y="10896600"/>
            <a:ext cx="12268200" cy="1121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4800" b="1">
                <a:solidFill>
                  <a:srgbClr val="FFCC00"/>
                </a:solidFill>
              </a:rPr>
              <a:t>Conclusions:</a:t>
            </a:r>
          </a:p>
          <a:p>
            <a:pPr algn="just"/>
            <a:r>
              <a:rPr lang="en-US" sz="3500">
                <a:solidFill>
                  <a:srgbClr val="FFCC00"/>
                </a:solidFill>
              </a:rPr>
              <a:t>This case series illustrates a possible hereditary component of PMD and warrants further investigation into the genetics and heritance patterns of PMD.</a:t>
            </a:r>
            <a:endParaRPr lang="en-US" sz="3500"/>
          </a:p>
          <a:p>
            <a:pPr algn="just"/>
            <a:r>
              <a:rPr lang="en-US" sz="3500">
                <a:solidFill>
                  <a:srgbClr val="FFCC00"/>
                </a:solidFill>
              </a:rPr>
              <a:t> </a:t>
            </a:r>
          </a:p>
          <a:p>
            <a:pPr algn="just"/>
            <a:r>
              <a:rPr lang="en-US" sz="3500">
                <a:solidFill>
                  <a:srgbClr val="FFCC00"/>
                </a:solidFill>
              </a:rPr>
              <a:t>While this case series only presents topographic findings, corneal tomography offers necessary diagnostic support. We have developed a research protocol to explore the potential heritance patterns in PMD with the following objectives:</a:t>
            </a:r>
          </a:p>
          <a:p>
            <a:r>
              <a:rPr lang="en-US" sz="3800">
                <a:solidFill>
                  <a:srgbClr val="FFCC00"/>
                </a:solidFill>
              </a:rPr>
              <a:t>	</a:t>
            </a:r>
          </a:p>
          <a:p>
            <a:r>
              <a:rPr lang="en-US" sz="3800">
                <a:solidFill>
                  <a:srgbClr val="FFCC00"/>
                </a:solidFill>
              </a:rPr>
              <a:t>	</a:t>
            </a:r>
            <a:r>
              <a:rPr lang="en-US" sz="3200">
                <a:solidFill>
                  <a:srgbClr val="FFCC00"/>
                </a:solidFill>
              </a:rPr>
              <a:t>1.To determine the prevalence of abnormal tomographies in family members of patients with PMD</a:t>
            </a:r>
          </a:p>
          <a:p>
            <a:r>
              <a:rPr lang="en-US" sz="3200">
                <a:solidFill>
                  <a:srgbClr val="FFCC00"/>
                </a:solidFill>
              </a:rPr>
              <a:t>	2. To characterize the tomographic and topographic findings in patients with “form fruste” PMD</a:t>
            </a:r>
          </a:p>
          <a:p>
            <a:r>
              <a:rPr lang="en-US" sz="3200">
                <a:solidFill>
                  <a:srgbClr val="FFCC00"/>
                </a:solidFill>
              </a:rPr>
              <a:t>	3. To characterize the tomographic and topographic features associated with the progression of PMD over a 3 year period</a:t>
            </a:r>
          </a:p>
          <a:p>
            <a:r>
              <a:rPr lang="en-US" sz="3200">
                <a:solidFill>
                  <a:srgbClr val="FFCC00"/>
                </a:solidFill>
              </a:rPr>
              <a:t>	4. To investigate the possible genetic abnormalities in patients with PMD and their family members with abnormal topographic and tomographic maps	</a:t>
            </a:r>
          </a:p>
          <a:p>
            <a:pPr algn="just"/>
            <a:endParaRPr lang="en-US" sz="3200">
              <a:solidFill>
                <a:srgbClr val="FFCC00"/>
              </a:solidFill>
            </a:endParaRPr>
          </a:p>
          <a:p>
            <a:pPr algn="just"/>
            <a:endParaRPr lang="en-US" sz="3800">
              <a:solidFill>
                <a:srgbClr val="FFCC00"/>
              </a:solidFill>
            </a:endParaRPr>
          </a:p>
        </p:txBody>
      </p:sp>
      <p:cxnSp>
        <p:nvCxnSpPr>
          <p:cNvPr id="13329" name="Shape 72"/>
          <p:cNvCxnSpPr>
            <a:cxnSpLocks noChangeShapeType="1"/>
          </p:cNvCxnSpPr>
          <p:nvPr/>
        </p:nvCxnSpPr>
        <p:spPr bwMode="auto">
          <a:xfrm>
            <a:off x="13487400" y="12326938"/>
            <a:ext cx="0" cy="0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miter lim="800000"/>
            <a:headEnd/>
            <a:tailEnd/>
          </a:ln>
        </p:spPr>
      </p:cxnSp>
      <p:cxnSp>
        <p:nvCxnSpPr>
          <p:cNvPr id="13330" name="Shape 73"/>
          <p:cNvCxnSpPr>
            <a:cxnSpLocks noChangeShapeType="1"/>
          </p:cNvCxnSpPr>
          <p:nvPr/>
        </p:nvCxnSpPr>
        <p:spPr bwMode="auto">
          <a:xfrm>
            <a:off x="13030200" y="21145500"/>
            <a:ext cx="1588" cy="1588"/>
          </a:xfrm>
          <a:prstGeom prst="straightConnector1">
            <a:avLst/>
          </a:prstGeom>
          <a:noFill/>
          <a:ln w="9525" cap="rnd">
            <a:solidFill>
              <a:srgbClr val="000000"/>
            </a:solidFill>
            <a:miter lim="800000"/>
            <a:headEnd/>
            <a:tailEnd/>
          </a:ln>
        </p:spPr>
      </p:cxnSp>
      <p:sp>
        <p:nvSpPr>
          <p:cNvPr id="13331" name="Shape 75"/>
          <p:cNvSpPr>
            <a:spLocks noChangeArrowheads="1"/>
          </p:cNvSpPr>
          <p:nvPr/>
        </p:nvSpPr>
        <p:spPr bwMode="auto">
          <a:xfrm>
            <a:off x="25450800" y="5503863"/>
            <a:ext cx="12115800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r>
              <a:rPr lang="en-US" sz="4800" b="1">
                <a:solidFill>
                  <a:srgbClr val="FFCC00"/>
                </a:solidFill>
              </a:rPr>
              <a:t>Methods: </a:t>
            </a:r>
          </a:p>
          <a:p>
            <a:pPr algn="just"/>
            <a:r>
              <a:rPr lang="en-US" sz="3500">
                <a:solidFill>
                  <a:srgbClr val="FFCC00"/>
                </a:solidFill>
              </a:rPr>
              <a:t>Two family members of a 54 year old male patient with a known history of severe, symptomatic PMD underwent topography of their corneas. These family members included a sister and a son. Other family members were not available for corneal analysis. This topographic information was evaluated on its own and also compared to that obtained from the patient himself.</a:t>
            </a:r>
          </a:p>
          <a:p>
            <a:endParaRPr lang="en-US" sz="3500">
              <a:solidFill>
                <a:srgbClr val="FFCC00"/>
              </a:solidFill>
            </a:endParaRPr>
          </a:p>
        </p:txBody>
      </p:sp>
      <p:sp>
        <p:nvSpPr>
          <p:cNvPr id="13332" name="Shape 230"/>
          <p:cNvSpPr>
            <a:spLocks noChangeArrowheads="1"/>
          </p:cNvSpPr>
          <p:nvPr/>
        </p:nvSpPr>
        <p:spPr bwMode="auto">
          <a:xfrm>
            <a:off x="30616525" y="3962400"/>
            <a:ext cx="3216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endParaRPr lang="en-US"/>
          </a:p>
        </p:txBody>
      </p:sp>
      <p:sp>
        <p:nvSpPr>
          <p:cNvPr id="13333" name="Shape 231"/>
          <p:cNvSpPr>
            <a:spLocks noChangeArrowheads="1"/>
          </p:cNvSpPr>
          <p:nvPr/>
        </p:nvSpPr>
        <p:spPr bwMode="auto">
          <a:xfrm>
            <a:off x="29794200" y="3048000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endParaRPr lang="en-US"/>
          </a:p>
        </p:txBody>
      </p:sp>
      <p:sp>
        <p:nvSpPr>
          <p:cNvPr id="13334" name="Shape 232"/>
          <p:cNvSpPr>
            <a:spLocks noChangeArrowheads="1"/>
          </p:cNvSpPr>
          <p:nvPr/>
        </p:nvSpPr>
        <p:spPr bwMode="auto">
          <a:xfrm>
            <a:off x="11004550" y="903288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endParaRPr lang="en-US"/>
          </a:p>
        </p:txBody>
      </p:sp>
      <p:pic>
        <p:nvPicPr>
          <p:cNvPr id="13335" name="Picture 1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286000"/>
            <a:ext cx="6858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181" descr="SpachyOD"/>
          <p:cNvPicPr>
            <a:picLocks noChangeAspect="1" noChangeArrowheads="1"/>
          </p:cNvPicPr>
          <p:nvPr/>
        </p:nvPicPr>
        <p:blipFill>
          <a:blip r:embed="rId5"/>
          <a:srcRect t="14670" r="2451" b="9036"/>
          <a:stretch>
            <a:fillRect/>
          </a:stretch>
        </p:blipFill>
        <p:spPr bwMode="auto">
          <a:xfrm>
            <a:off x="15468600" y="7162800"/>
            <a:ext cx="7377113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7" name="Picture 182" descr="SpachyOS"/>
          <p:cNvPicPr>
            <a:picLocks noChangeAspect="1" noChangeArrowheads="1"/>
          </p:cNvPicPr>
          <p:nvPr/>
        </p:nvPicPr>
        <p:blipFill>
          <a:blip r:embed="rId6"/>
          <a:srcRect t="14670" r="2451" b="9036"/>
          <a:stretch>
            <a:fillRect/>
          </a:stretch>
        </p:blipFill>
        <p:spPr bwMode="auto">
          <a:xfrm>
            <a:off x="15468600" y="12039600"/>
            <a:ext cx="7377113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8" name="Rectangle 189"/>
          <p:cNvSpPr>
            <a:spLocks noChangeArrowheads="1"/>
          </p:cNvSpPr>
          <p:nvPr/>
        </p:nvSpPr>
        <p:spPr bwMode="auto">
          <a:xfrm>
            <a:off x="457200" y="14558963"/>
            <a:ext cx="14782800" cy="709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3500">
                <a:solidFill>
                  <a:srgbClr val="FFCC00"/>
                </a:solidFill>
              </a:rPr>
              <a:t>Two family members (a sister and a son) demonstrated suspicious topographic inferior corneal steepening. Neither of these family members showed any clinical signs of disease. </a:t>
            </a:r>
          </a:p>
          <a:p>
            <a:pPr algn="just"/>
            <a:endParaRPr lang="en-US" sz="3500">
              <a:solidFill>
                <a:srgbClr val="FFCC00"/>
              </a:solidFill>
            </a:endParaRPr>
          </a:p>
          <a:p>
            <a:pPr algn="just"/>
            <a:r>
              <a:rPr lang="en-US" sz="3500">
                <a:solidFill>
                  <a:srgbClr val="FFCC00"/>
                </a:solidFill>
              </a:rPr>
              <a:t>The proband demonstrates bilateral inferior corneal thinning on pachymetry mapping and bilateral “crab claw” curvature patterns on topography. </a:t>
            </a:r>
          </a:p>
          <a:p>
            <a:pPr algn="just"/>
            <a:endParaRPr lang="en-US" sz="3500">
              <a:solidFill>
                <a:srgbClr val="FFCC00"/>
              </a:solidFill>
            </a:endParaRPr>
          </a:p>
          <a:p>
            <a:pPr algn="just"/>
            <a:r>
              <a:rPr lang="en-US" sz="3500">
                <a:solidFill>
                  <a:srgbClr val="FFCC00"/>
                </a:solidFill>
              </a:rPr>
              <a:t>The son demonstrates possible bilateral “crab claw” curvature patterns as well as elevation of bilateral nasal corneal surfaces.</a:t>
            </a:r>
          </a:p>
          <a:p>
            <a:pPr algn="just"/>
            <a:endParaRPr lang="en-US" sz="3500">
              <a:solidFill>
                <a:srgbClr val="FFCC00"/>
              </a:solidFill>
            </a:endParaRPr>
          </a:p>
          <a:p>
            <a:pPr algn="just"/>
            <a:r>
              <a:rPr lang="en-US" sz="3500">
                <a:solidFill>
                  <a:srgbClr val="FFCC00"/>
                </a:solidFill>
              </a:rPr>
              <a:t>The sister demonstrates bilateral asymmetric “bow-tie” curvature patterns as well as a bilateral central band of corneal elevation. </a:t>
            </a:r>
            <a:endParaRPr lang="en-US"/>
          </a:p>
        </p:txBody>
      </p:sp>
      <p:pic>
        <p:nvPicPr>
          <p:cNvPr id="13339" name="Picture 33" descr="NautoexOD"/>
          <p:cNvPicPr>
            <a:picLocks noChangeAspect="1" noChangeArrowheads="1"/>
          </p:cNvPicPr>
          <p:nvPr/>
        </p:nvPicPr>
        <p:blipFill>
          <a:blip r:embed="rId7"/>
          <a:srcRect l="1556" t="9877" r="1945"/>
          <a:stretch>
            <a:fillRect/>
          </a:stretch>
        </p:blipFill>
        <p:spPr bwMode="auto">
          <a:xfrm>
            <a:off x="0" y="22586950"/>
            <a:ext cx="73152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34" descr="NautoexOS"/>
          <p:cNvPicPr>
            <a:picLocks noChangeAspect="1" noChangeArrowheads="1"/>
          </p:cNvPicPr>
          <p:nvPr/>
        </p:nvPicPr>
        <p:blipFill>
          <a:blip r:embed="rId8"/>
          <a:srcRect l="1347" t="10974" r="1945"/>
          <a:stretch>
            <a:fillRect/>
          </a:stretch>
        </p:blipFill>
        <p:spPr bwMode="auto">
          <a:xfrm>
            <a:off x="7467600" y="22556788"/>
            <a:ext cx="7467600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35" descr="JautoexOD"/>
          <p:cNvPicPr>
            <a:picLocks noChangeAspect="1" noChangeArrowheads="1"/>
          </p:cNvPicPr>
          <p:nvPr/>
        </p:nvPicPr>
        <p:blipFill>
          <a:blip r:embed="rId9"/>
          <a:srcRect l="1561" t="10493" r="2530"/>
          <a:stretch>
            <a:fillRect/>
          </a:stretch>
        </p:blipFill>
        <p:spPr bwMode="auto">
          <a:xfrm>
            <a:off x="23393400" y="22539325"/>
            <a:ext cx="74676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6" descr="JautoexOS"/>
          <p:cNvPicPr>
            <a:picLocks noChangeAspect="1" noChangeArrowheads="1"/>
          </p:cNvPicPr>
          <p:nvPr/>
        </p:nvPicPr>
        <p:blipFill>
          <a:blip r:embed="rId10"/>
          <a:srcRect l="974" t="10493" r="2530"/>
          <a:stretch>
            <a:fillRect/>
          </a:stretch>
        </p:blipFill>
        <p:spPr bwMode="auto">
          <a:xfrm>
            <a:off x="31013400" y="22569488"/>
            <a:ext cx="7391400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37" descr="SautoexOD"/>
          <p:cNvPicPr>
            <a:picLocks noChangeAspect="1" noChangeArrowheads="1"/>
          </p:cNvPicPr>
          <p:nvPr/>
        </p:nvPicPr>
        <p:blipFill>
          <a:blip r:embed="rId11"/>
          <a:srcRect l="974" t="10493" r="2530"/>
          <a:stretch>
            <a:fillRect/>
          </a:stretch>
        </p:blipFill>
        <p:spPr bwMode="auto">
          <a:xfrm>
            <a:off x="15468600" y="16738600"/>
            <a:ext cx="73914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4" name="Picture 38" descr="SautoexOS"/>
          <p:cNvPicPr>
            <a:picLocks noChangeAspect="1" noChangeArrowheads="1"/>
          </p:cNvPicPr>
          <p:nvPr/>
        </p:nvPicPr>
        <p:blipFill>
          <a:blip r:embed="rId12"/>
          <a:srcRect l="1752" t="10493" r="2530"/>
          <a:stretch>
            <a:fillRect/>
          </a:stretch>
        </p:blipFill>
        <p:spPr bwMode="auto">
          <a:xfrm>
            <a:off x="15468600" y="21742400"/>
            <a:ext cx="739140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5" name="Text Box 39"/>
          <p:cNvSpPr txBox="1">
            <a:spLocks noChangeArrowheads="1"/>
          </p:cNvSpPr>
          <p:nvPr/>
        </p:nvSpPr>
        <p:spPr bwMode="auto">
          <a:xfrm>
            <a:off x="6858000" y="21869400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solidFill>
                  <a:srgbClr val="FFCC00"/>
                </a:solidFill>
              </a:rPr>
              <a:t>Son</a:t>
            </a:r>
          </a:p>
        </p:txBody>
      </p:sp>
      <p:sp>
        <p:nvSpPr>
          <p:cNvPr id="13346" name="Text Box 40"/>
          <p:cNvSpPr txBox="1">
            <a:spLocks noChangeArrowheads="1"/>
          </p:cNvSpPr>
          <p:nvPr/>
        </p:nvSpPr>
        <p:spPr bwMode="auto">
          <a:xfrm>
            <a:off x="30175200" y="218694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solidFill>
                  <a:srgbClr val="FFCC00"/>
                </a:solidFill>
              </a:rPr>
              <a:t>Sister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396</Words>
  <Application>Microsoft Office PowerPoint</Application>
  <PresentationFormat>Custom</PresentationFormat>
  <Paragraphs>53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luhsmed</dc:creator>
  <cp:lastModifiedBy>LUHS User</cp:lastModifiedBy>
  <cp:revision>12</cp:revision>
  <dcterms:modified xsi:type="dcterms:W3CDTF">2012-05-01T16:26:22Z</dcterms:modified>
</cp:coreProperties>
</file>